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17" r:id="rId1"/>
  </p:sldMasterIdLst>
  <p:notesMasterIdLst>
    <p:notesMasterId r:id="rId65"/>
  </p:notesMasterIdLst>
  <p:handoutMasterIdLst>
    <p:handoutMasterId r:id="rId66"/>
  </p:handoutMasterIdLst>
  <p:sldIdLst>
    <p:sldId id="1522" r:id="rId2"/>
    <p:sldId id="256" r:id="rId3"/>
    <p:sldId id="967" r:id="rId4"/>
    <p:sldId id="264" r:id="rId5"/>
    <p:sldId id="1429" r:id="rId6"/>
    <p:sldId id="352" r:id="rId7"/>
    <p:sldId id="1411" r:id="rId8"/>
    <p:sldId id="1465" r:id="rId9"/>
    <p:sldId id="355" r:id="rId10"/>
    <p:sldId id="1523" r:id="rId11"/>
    <p:sldId id="358" r:id="rId12"/>
    <p:sldId id="1466" r:id="rId13"/>
    <p:sldId id="1518" r:id="rId14"/>
    <p:sldId id="1524" r:id="rId15"/>
    <p:sldId id="356" r:id="rId16"/>
    <p:sldId id="357" r:id="rId17"/>
    <p:sldId id="1464" r:id="rId18"/>
    <p:sldId id="1517" r:id="rId19"/>
    <p:sldId id="1486" r:id="rId20"/>
    <p:sldId id="1487" r:id="rId21"/>
    <p:sldId id="1519" r:id="rId22"/>
    <p:sldId id="1508" r:id="rId23"/>
    <p:sldId id="1506" r:id="rId24"/>
    <p:sldId id="1525" r:id="rId25"/>
    <p:sldId id="1470" r:id="rId26"/>
    <p:sldId id="353" r:id="rId27"/>
    <p:sldId id="1503" r:id="rId28"/>
    <p:sldId id="1504" r:id="rId29"/>
    <p:sldId id="1520" r:id="rId30"/>
    <p:sldId id="1502" r:id="rId31"/>
    <p:sldId id="1521" r:id="rId32"/>
    <p:sldId id="1516" r:id="rId33"/>
    <p:sldId id="1515" r:id="rId34"/>
    <p:sldId id="1505" r:id="rId35"/>
    <p:sldId id="1510" r:id="rId36"/>
    <p:sldId id="1511" r:id="rId37"/>
    <p:sldId id="1512" r:id="rId38"/>
    <p:sldId id="1513" r:id="rId39"/>
    <p:sldId id="1526" r:id="rId40"/>
    <p:sldId id="259" r:id="rId41"/>
    <p:sldId id="1467" r:id="rId42"/>
    <p:sldId id="261" r:id="rId43"/>
    <p:sldId id="275" r:id="rId44"/>
    <p:sldId id="276" r:id="rId45"/>
    <p:sldId id="1468" r:id="rId46"/>
    <p:sldId id="263" r:id="rId47"/>
    <p:sldId id="1469" r:id="rId48"/>
    <p:sldId id="1527" r:id="rId49"/>
    <p:sldId id="1499" r:id="rId50"/>
    <p:sldId id="1457" r:id="rId51"/>
    <p:sldId id="1463" r:id="rId52"/>
    <p:sldId id="1498" r:id="rId53"/>
    <p:sldId id="1497" r:id="rId54"/>
    <p:sldId id="1507" r:id="rId55"/>
    <p:sldId id="1528" r:id="rId56"/>
    <p:sldId id="1529" r:id="rId57"/>
    <p:sldId id="1530" r:id="rId58"/>
    <p:sldId id="1532" r:id="rId59"/>
    <p:sldId id="1534" r:id="rId60"/>
    <p:sldId id="1531" r:id="rId61"/>
    <p:sldId id="1533" r:id="rId62"/>
    <p:sldId id="260" r:id="rId63"/>
    <p:sldId id="262" r:id="rId6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FAD2C3C9-159E-4C40-8861-6819F85804D9}">
          <p14:sldIdLst>
            <p14:sldId id="1522"/>
            <p14:sldId id="256"/>
            <p14:sldId id="967"/>
            <p14:sldId id="264"/>
            <p14:sldId id="1429"/>
            <p14:sldId id="352"/>
            <p14:sldId id="1411"/>
            <p14:sldId id="1465"/>
            <p14:sldId id="355"/>
            <p14:sldId id="1523"/>
            <p14:sldId id="358"/>
            <p14:sldId id="1466"/>
            <p14:sldId id="1518"/>
            <p14:sldId id="1524"/>
            <p14:sldId id="356"/>
            <p14:sldId id="357"/>
            <p14:sldId id="1464"/>
            <p14:sldId id="1517"/>
            <p14:sldId id="1486"/>
            <p14:sldId id="1487"/>
            <p14:sldId id="1519"/>
            <p14:sldId id="1508"/>
            <p14:sldId id="1506"/>
            <p14:sldId id="1525"/>
            <p14:sldId id="1470"/>
            <p14:sldId id="353"/>
            <p14:sldId id="1503"/>
            <p14:sldId id="1504"/>
            <p14:sldId id="1520"/>
            <p14:sldId id="1502"/>
            <p14:sldId id="1521"/>
            <p14:sldId id="1516"/>
            <p14:sldId id="1515"/>
            <p14:sldId id="1505"/>
            <p14:sldId id="1510"/>
            <p14:sldId id="1511"/>
            <p14:sldId id="1512"/>
            <p14:sldId id="1513"/>
            <p14:sldId id="1526"/>
            <p14:sldId id="259"/>
            <p14:sldId id="1467"/>
            <p14:sldId id="261"/>
            <p14:sldId id="275"/>
            <p14:sldId id="276"/>
            <p14:sldId id="1468"/>
            <p14:sldId id="263"/>
            <p14:sldId id="1469"/>
            <p14:sldId id="1527"/>
            <p14:sldId id="1499"/>
            <p14:sldId id="1457"/>
            <p14:sldId id="1463"/>
            <p14:sldId id="1498"/>
            <p14:sldId id="1497"/>
            <p14:sldId id="1507"/>
            <p14:sldId id="1528"/>
            <p14:sldId id="1529"/>
            <p14:sldId id="1530"/>
            <p14:sldId id="1532"/>
            <p14:sldId id="1534"/>
            <p14:sldId id="1531"/>
            <p14:sldId id="1533"/>
            <p14:sldId id="260"/>
            <p14:sldId id="262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87" autoAdjust="0"/>
    <p:restoredTop sz="96374" autoAdjust="0"/>
  </p:normalViewPr>
  <p:slideViewPr>
    <p:cSldViewPr snapToGrid="0">
      <p:cViewPr varScale="1">
        <p:scale>
          <a:sx n="114" d="100"/>
          <a:sy n="114" d="100"/>
        </p:scale>
        <p:origin x="47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2280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75C3595-4E0E-4FDB-9635-36891633AB4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EDB88BB-275A-4560-9766-6874C230615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BF4E35-B88C-4950-8CE1-9EA7DD1866C1}" type="datetimeFigureOut">
              <a:rPr lang="en-GB" smtClean="0"/>
              <a:t>31/05/2020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857416-69EE-47AA-A034-7D767F1E51D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25985D-18AE-408A-AB6A-3D31EF92CB9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5F39A5-F630-46EF-A80C-81E360C981E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9875134"/>
      </p:ext>
    </p:extLst>
  </p:cSld>
  <p:clrMap bg1="lt1" tx1="dk1" bg2="lt2" tx2="dk2" accent1="accent1" accent2="accent2" accent3="accent3" accent4="accent4" accent5="accent5" accent6="accent6" hlink="hlink" folHlink="folHlink"/>
  <p:hf sldNum="0"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EE24DF-1F64-4910-81E3-518A937C43F5}" type="datetimeFigureOut">
              <a:rPr lang="en-GB" smtClean="0"/>
              <a:t>31/05/2020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89ED74-06D8-4592-A0F7-B9C3E59F3BD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7768966"/>
      </p:ext>
    </p:extLst>
  </p:cSld>
  <p:clrMap bg1="lt1" tx1="dk1" bg2="lt2" tx2="dk2" accent1="accent1" accent2="accent2" accent3="accent3" accent4="accent4" accent5="accent5" accent6="accent6" hlink="hlink" folHlink="folHlink"/>
  <p:hf sldNum="0"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903AEB-CC4E-4FE3-82C3-E73FB44E4CA8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90742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 min</a:t>
            </a:r>
            <a:endParaRPr lang="en-GB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CRMUG Summit 2017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058EF5B-311B-4148-8831-2D28534D49CD}" type="datetime8">
              <a:rPr lang="en-US" smtClean="0"/>
              <a:t>5/31/2020 9:17 AM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95790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 min</a:t>
            </a:r>
            <a:endParaRPr lang="en-GB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CRMUG Summit 2017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058EF5B-311B-4148-8831-2D28534D49CD}" type="datetime8">
              <a:rPr lang="en-US" smtClean="0"/>
              <a:t>5/31/2020 9:17 AM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10758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 min</a:t>
            </a:r>
            <a:endParaRPr lang="en-GB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CRMUG Summit 2017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058EF5B-311B-4148-8831-2D28534D49CD}" type="datetime8">
              <a:rPr lang="en-US" smtClean="0"/>
              <a:t>5/31/2020 9:17 AM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11708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 min</a:t>
            </a:r>
            <a:endParaRPr lang="en-GB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CRMUG Summit 2017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058EF5B-311B-4148-8831-2D28534D49CD}" type="datetime8">
              <a:rPr lang="en-US" smtClean="0"/>
              <a:t>5/31/2020 9:17 AM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00670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 min</a:t>
            </a:r>
            <a:endParaRPr lang="en-GB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CRMUG Summit 2017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058EF5B-311B-4148-8831-2D28534D49CD}" type="datetime8">
              <a:rPr lang="en-US" smtClean="0"/>
              <a:t>5/31/2020 9:17 AM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9261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903AEB-CC4E-4FE3-82C3-E73FB44E4CA8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32359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903AEB-CC4E-4FE3-82C3-E73FB44E4CA8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39740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903AEB-CC4E-4FE3-82C3-E73FB44E4CA8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80062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903AEB-CC4E-4FE3-82C3-E73FB44E4CA8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55356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903AEB-CC4E-4FE3-82C3-E73FB44E4CA8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90742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903AEB-CC4E-4FE3-82C3-E73FB44E4CA8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04480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F6AB64-702B-45CE-BFCD-F23AD59F48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FC4159-F51E-45C8-86DE-3D5B0910AF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6BEF13-0444-4F1A-9AD2-DA641C18A4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F357B-733C-479A-8CEB-F2A272E484BF}" type="datetime1">
              <a:rPr lang="en-US" smtClean="0"/>
              <a:t>5/31/2020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45A602-E69B-4212-AB3D-226BEEBF63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F44114-AA5F-4667-BBED-B4E3786AB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20507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DED64-78A4-4248-83E5-E970402D7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4551D0B-2FA8-4684-8F96-06D658A708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3BCBBB-676A-4E2D-AFCB-F3E00E82A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D16132-590F-439C-9591-F8EE8468D51F}" type="datetime1">
              <a:rPr lang="en-US" smtClean="0"/>
              <a:t>5/31/2020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CDA0D6-9785-4A5E-9426-3801C55EE0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106047-6F11-47D1-9AE6-55E333521A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55913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3D55521-4577-4209-BE9B-05E9041752D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DF1AD3-E414-427C-8415-4E5E1A86CE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2CF583-6891-4FEE-8E6A-F9BADA81D7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D48CC-CFE0-4418-90CA-2A09EEF66BA1}" type="datetime1">
              <a:rPr lang="en-US" smtClean="0"/>
              <a:t>5/31/2020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6A1412-324E-43E1-95FF-83BA4074BF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74D379-A650-4554-92F6-0598E9F524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40002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717540" y="1785321"/>
            <a:ext cx="11199760" cy="3545788"/>
          </a:xfrm>
        </p:spPr>
        <p:txBody>
          <a:bodyPr wrap="square">
            <a:spAutoFit/>
          </a:bodyPr>
          <a:lstStyle>
            <a:lvl1pPr>
              <a:defRPr sz="3921"/>
            </a:lvl1pPr>
            <a:lvl5pP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4"/>
            <a:endParaRPr lang="en-US" dirty="0"/>
          </a:p>
          <a:p>
            <a:pPr lvl="4"/>
            <a:endParaRPr lang="en-US" dirty="0"/>
          </a:p>
          <a:p>
            <a:pPr lvl="4"/>
            <a:endParaRPr lang="en-US" dirty="0"/>
          </a:p>
          <a:p>
            <a:pPr lvl="4"/>
            <a:endParaRPr lang="en-US" dirty="0"/>
          </a:p>
          <a:p>
            <a:pPr lvl="4"/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9000338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64DBEA-A7D5-44C3-A984-A1D9F74852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9AAE4D-840B-4850-A33C-77EF7C51D0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6E7F28-2D46-43D7-9295-A438C69C14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E110E0-1B6A-4314-B874-B9D221BEC52A}" type="datetime1">
              <a:rPr lang="en-US" smtClean="0"/>
              <a:t>5/31/2020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5F8B06-1BEF-4C30-B198-6139C157EB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B656A3-F5F5-4F3A-8541-7027E242C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47586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8C0D84-4AF5-465A-9A4E-FBEDB2C6F8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EDB60E-239E-44EF-B882-86929881AA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A72DE0-FDD1-45D6-BF19-808BF7D806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4F672-1B85-4DF8-8F13-0EF70DB37EF4}" type="datetime1">
              <a:rPr lang="en-US" smtClean="0"/>
              <a:t>5/31/2020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B8A4D0-21FA-4C41-B704-92E3A5670E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F213BC-0AF0-4306-A068-8E05840CF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2910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6ED623-BCED-4206-9DF8-334DACB86A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6828D8-C234-4A14-8135-A4CE7D9B51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EBD4BC-98DF-46CC-974A-7D943976BE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6E0693-A724-414E-9662-896CCB089E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934E1-66D1-4994-B25A-6E568D11C5A7}" type="datetime1">
              <a:rPr lang="en-US" smtClean="0"/>
              <a:t>5/31/2020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C4B66C-F730-4F9C-8956-D3E27A8266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06951B-F1FA-411F-AD7A-5B13E8531C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05478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D5592-EA3B-4DB3-B479-6D45E78756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44A556-17C5-491F-A5CB-C1182D2427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BC027F-B5AF-43CF-9B86-1A0BA2FD90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39440F-E905-4CEA-97DE-7E991243FB2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1C1E7AA-80CD-4AB0-9558-5769E9B6741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EB56FAF-1086-41C7-B729-46EE3D0BCF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0E84C-9CB5-472F-B826-CC4AAD4E4FEB}" type="datetime1">
              <a:rPr lang="en-US" smtClean="0"/>
              <a:t>5/31/2020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F731203-D048-4066-98DE-7A5716A2A6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83BA3DF-16BE-48FB-874B-699FCE0421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86087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0E3A6A-7C2A-475F-9F14-D75761672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2ABCE0-DE53-43D5-8B43-07A222A384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3B72CC-D275-492B-A216-DEDE8176B954}" type="datetime1">
              <a:rPr lang="en-US" smtClean="0"/>
              <a:t>5/31/2020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5ABDF2-F126-4AFD-AC49-617E2F0979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B0A4DB-F9F0-411A-9A0E-70F5458662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32824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47FA3F2-DDA9-412A-BFF9-0BA167D15B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127B1-2D4D-4FB1-8593-DB28A20D2E41}" type="datetime1">
              <a:rPr lang="en-US" smtClean="0"/>
              <a:t>5/31/2020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EF36265-1204-4F8D-873B-7B841BE6D0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FE9BC7-A619-4678-BA3B-EB39CFCE1C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88835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28C1E9-2BE4-4661-B459-231EB32DA4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7CC72C-9B5C-47B3-BB1B-6039675287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569CEF-0E7F-4195-AEEA-F6E888EAA9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572856-F438-4E9F-A47A-52FA11616F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E1193-7D8E-42AA-AF65-A94C0E07D93A}" type="datetime1">
              <a:rPr lang="en-US" smtClean="0"/>
              <a:t>5/31/2020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3DB7E9-F399-48AE-9B25-42F6A6ED5D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7160FA-97FC-4CE8-83B0-D91C36267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34142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91184B-F903-4F75-8DCE-DC2AA46675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E29F6AD-EB4D-48EE-8020-F96896BDBD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0994AF-3138-4557-BA23-8754EDC9B8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4D3F9C-A60C-4677-909B-2B423260FA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6C452-146C-4670-BD6C-8838114D39D8}" type="datetime1">
              <a:rPr lang="en-US" smtClean="0"/>
              <a:t>5/31/2020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BDB385-C981-4D56-9890-59250079E4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5DB7FD-CC73-495A-9B13-31E3131EEC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97812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9381D5C-D27C-428D-AEFA-1AD1BACC7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A3C71C-5274-4FD0-972B-64B5A05912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3ADA66-1C80-464E-A73E-D65A23C8071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B7C28B-C319-4ED6-BC44-5C1590FA830D}" type="datetime1">
              <a:rPr lang="en-US" smtClean="0"/>
              <a:t>5/31/2020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FCAFE7-F0BC-4ECB-BFBD-8132122D1A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E6A1A5-44F0-4578-AB55-ACC395831C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2D4C5B9A-75D7-42E4-A556-036C37E7EE1E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9553800" y="5641475"/>
            <a:ext cx="1800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2529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  <p:sldLayoutId id="2147483719" r:id="rId2"/>
    <p:sldLayoutId id="2147483720" r:id="rId3"/>
    <p:sldLayoutId id="2147483721" r:id="rId4"/>
    <p:sldLayoutId id="2147483722" r:id="rId5"/>
    <p:sldLayoutId id="2147483723" r:id="rId6"/>
    <p:sldLayoutId id="2147483724" r:id="rId7"/>
    <p:sldLayoutId id="2147483725" r:id="rId8"/>
    <p:sldLayoutId id="2147483726" r:id="rId9"/>
    <p:sldLayoutId id="2147483727" r:id="rId10"/>
    <p:sldLayoutId id="2147483728" r:id="rId11"/>
    <p:sldLayoutId id="2147483735" r:id="rId1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microsoft.com/en-us/dynamics365/finance/accounts-payable/vendor-invoice-automation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dynamics365/fin-ops-core/dev-itpro/data-entities/data-entity-computed-columns-virtual-fields" TargetMode="External"/><Relationship Id="rId2" Type="http://schemas.openxmlformats.org/officeDocument/2006/relationships/hyperlink" Target="http://daxvisionerp.com/view-computed-column-using-replace/" TargetMode="Externa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mailto:info@daxvisionerp.com" TargetMode="External"/><Relationship Id="rId2" Type="http://schemas.openxmlformats.org/officeDocument/2006/relationships/hyperlink" Target="http://www.daxvisionerp.com/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daxvisionerp.com/call-ax-data-entity-from-postman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://daxvisionerp.com/excels-query-from-odata-feed-to-access-your-data-entity/" TargetMode="Externa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://daxvisionerp.com/data-entity-export-error-azure-storage-emulator-issue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://daxvisionerp.com/data-entity-errors/" TargetMode="Externa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hyperlink" Target="https://docs.microsoft.com/en-us/dynamics365/fin-ops-core/dev-itpro/data-entities/entity-store-data-lake" TargetMode="Externa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axvisionerp.com/" TargetMode="External"/><Relationship Id="rId2" Type="http://schemas.openxmlformats.org/officeDocument/2006/relationships/hyperlink" Target="mailto:info@daxvisionerp.com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linkedin.com/in/peter-prokopecz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daxvisionerp.com/call-ax-data-entity-from-postman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png"/><Relationship Id="rId4" Type="http://schemas.openxmlformats.org/officeDocument/2006/relationships/hyperlink" Target="http://daxvisionerp.com/excels-query-from-odata-feed-to-access-your-data-entity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12B93-7F74-4124-800C-C74E50D11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7" name="Content Placeholder 6" descr="A picture containing photo, man, black, monitor&#10;&#10;Description automatically generated">
            <a:extLst>
              <a:ext uri="{FF2B5EF4-FFF2-40B4-BE49-F238E27FC236}">
                <a16:creationId xmlns:a16="http://schemas.microsoft.com/office/drawing/2014/main" id="{735DC705-A6F7-4358-B174-9FAAFA3ABB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8176070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C5534-37BF-4E22-BA57-57CE10D4D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060842"/>
          </a:xfrm>
        </p:spPr>
        <p:txBody>
          <a:bodyPr>
            <a:normAutofit/>
          </a:bodyPr>
          <a:lstStyle/>
          <a:p>
            <a:pPr algn="ctr"/>
            <a:r>
              <a:rPr lang="hu-HU" sz="8000" dirty="0">
                <a:solidFill>
                  <a:srgbClr val="FFC000"/>
                </a:solidFill>
              </a:rPr>
              <a:t>DATA MANAGEMENT</a:t>
            </a:r>
            <a:endParaRPr lang="en-GB" sz="80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2463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FE2DEB4-0155-4E0B-AB01-747E192EC8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69" y="1161060"/>
            <a:ext cx="7666919" cy="5130714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C3E473A3-5FB7-4F2D-A09C-D6FE3CFEF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Data management UI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A91392-FE47-46CD-9399-B7F038189F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9790" y="2678534"/>
            <a:ext cx="8136587" cy="3915169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0E07E6D-0FE1-46C8-B3B7-694D05441A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4084137" y="2853237"/>
            <a:ext cx="877860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210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3132EE-F704-4B7E-89AF-6430F1893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Vendor invoice automation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42B224-4CB1-40D2-B3FA-904E828109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Accounts payables &gt; Invoices &gt; Pending vendor invoices</a:t>
            </a:r>
            <a:endParaRPr lang="hu-HU" dirty="0"/>
          </a:p>
          <a:p>
            <a:r>
              <a:rPr lang="en-GB" dirty="0"/>
              <a:t>Vendor invoice header</a:t>
            </a:r>
          </a:p>
          <a:p>
            <a:r>
              <a:rPr lang="en-GB" dirty="0"/>
              <a:t>Vendor invoice line</a:t>
            </a:r>
          </a:p>
          <a:p>
            <a:r>
              <a:rPr lang="en-GB" dirty="0"/>
              <a:t>Vendor invoice document attachment</a:t>
            </a:r>
          </a:p>
          <a:p>
            <a:endParaRPr lang="hu-HU" dirty="0">
              <a:hlinkClick r:id="rId2"/>
            </a:endParaRPr>
          </a:p>
          <a:p>
            <a:endParaRPr lang="hu-HU" dirty="0">
              <a:hlinkClick r:id="rId2"/>
            </a:endParaRPr>
          </a:p>
          <a:p>
            <a:r>
              <a:rPr lang="en-GB" dirty="0">
                <a:hlinkClick r:id="rId2"/>
              </a:rPr>
              <a:t>https://docs.microsoft.com/en-us/dynamics365/finance/accounts-payable/vendor-invoice-automation</a:t>
            </a:r>
            <a:endParaRPr lang="hu-HU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782785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C3E10-2339-4EA3-BB14-1823095CC2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948840"/>
            <a:ext cx="9144000" cy="2387600"/>
          </a:xfrm>
        </p:spPr>
        <p:txBody>
          <a:bodyPr>
            <a:normAutofit/>
          </a:bodyPr>
          <a:lstStyle/>
          <a:p>
            <a:br>
              <a:rPr lang="hu-HU" dirty="0"/>
            </a:br>
            <a:r>
              <a:rPr lang="hu-HU" dirty="0"/>
              <a:t>Demo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7BEFA5-A950-4804-BF05-5B44E2920B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03131" y="4336440"/>
            <a:ext cx="9144000" cy="1655762"/>
          </a:xfrm>
        </p:spPr>
        <p:txBody>
          <a:bodyPr/>
          <a:lstStyle/>
          <a:p>
            <a:r>
              <a:rPr lang="hu-HU" dirty="0"/>
              <a:t>Data management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48857D-442E-4B9A-969F-28474B39C8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602" y="118499"/>
            <a:ext cx="1737511" cy="762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577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C5534-37BF-4E22-BA57-57CE10D4D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060842"/>
          </a:xfrm>
        </p:spPr>
        <p:txBody>
          <a:bodyPr>
            <a:normAutofit/>
          </a:bodyPr>
          <a:lstStyle/>
          <a:p>
            <a:pPr algn="ctr"/>
            <a:r>
              <a:rPr lang="hu-HU" sz="8000" dirty="0">
                <a:solidFill>
                  <a:srgbClr val="FFC000"/>
                </a:solidFill>
              </a:rPr>
              <a:t>DATA ENTITY DEVELOPMENT</a:t>
            </a:r>
            <a:endParaRPr lang="en-GB" sz="80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26210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F64F803-710D-4594-A8DD-EE512CFBE8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212" y="220844"/>
            <a:ext cx="8068057" cy="4573463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C3E473A3-5FB7-4F2D-A09C-D6FE3CFEF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Creating Data entities</a:t>
            </a: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ACD1373-0B1A-47D4-A7F1-996CCDEE42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9678" y="862502"/>
            <a:ext cx="4915586" cy="415348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45D289F-A1BA-446C-A5CD-D23D03BD7F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7504" y="4278931"/>
            <a:ext cx="7736892" cy="2702953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D36809A-0BBC-4819-B17F-8C26C319EF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0502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3E473A3-5FB7-4F2D-A09C-D6FE3CFEF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Data entity in AOT</a:t>
            </a:r>
            <a:endParaRPr lang="en-GB" dirty="0"/>
          </a:p>
        </p:txBody>
      </p:sp>
      <p:pic>
        <p:nvPicPr>
          <p:cNvPr id="2" name="Content Placeholder 1">
            <a:extLst>
              <a:ext uri="{FF2B5EF4-FFF2-40B4-BE49-F238E27FC236}">
                <a16:creationId xmlns:a16="http://schemas.microsoft.com/office/drawing/2014/main" id="{95BBF294-031E-418B-BAD4-7DDD7656C5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84212" y="241182"/>
            <a:ext cx="8359120" cy="470731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12E095A-0621-4CD1-83AC-9D285F4E0C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43332" y="847064"/>
            <a:ext cx="2991267" cy="3200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809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F6493A6-CA4C-4D9B-8D3E-D20E17D1AA3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17540" y="1785321"/>
            <a:ext cx="11199760" cy="2520947"/>
          </a:xfrm>
        </p:spPr>
        <p:txBody>
          <a:bodyPr/>
          <a:lstStyle/>
          <a:p>
            <a:r>
              <a:rPr lang="hu-HU" dirty="0"/>
              <a:t>Naming: </a:t>
            </a:r>
            <a:r>
              <a:rPr lang="en-GB" dirty="0"/>
              <a:t>&lt;prefix&gt;&lt;</a:t>
            </a:r>
            <a:r>
              <a:rPr lang="en-GB" dirty="0" err="1"/>
              <a:t>ConceptualName</a:t>
            </a:r>
            <a:r>
              <a:rPr lang="en-GB" dirty="0"/>
              <a:t>&gt;Entity</a:t>
            </a:r>
            <a:endParaRPr lang="hu-HU" dirty="0"/>
          </a:p>
          <a:p>
            <a:r>
              <a:rPr lang="hu-HU" dirty="0"/>
              <a:t>Entity&amp;view</a:t>
            </a:r>
          </a:p>
          <a:p>
            <a:r>
              <a:rPr lang="hu-HU" dirty="0"/>
              <a:t>Easiest test: runnable class, x++ select </a:t>
            </a:r>
            <a:br>
              <a:rPr lang="hu-HU" dirty="0"/>
            </a:br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A715640-A960-46CE-82D7-8D77531BA8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DEV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3454231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C3E10-2339-4EA3-BB14-1823095CC2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948840"/>
            <a:ext cx="9144000" cy="2387600"/>
          </a:xfrm>
        </p:spPr>
        <p:txBody>
          <a:bodyPr>
            <a:normAutofit/>
          </a:bodyPr>
          <a:lstStyle/>
          <a:p>
            <a:br>
              <a:rPr lang="hu-HU" dirty="0"/>
            </a:br>
            <a:r>
              <a:rPr lang="hu-HU" dirty="0"/>
              <a:t>Demo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7BEFA5-A950-4804-BF05-5B44E2920B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03131" y="4336440"/>
            <a:ext cx="9144000" cy="1655762"/>
          </a:xfrm>
        </p:spPr>
        <p:txBody>
          <a:bodyPr/>
          <a:lstStyle/>
          <a:p>
            <a:r>
              <a:rPr lang="hu-HU" dirty="0"/>
              <a:t>Data entity development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48857D-442E-4B9A-969F-28474B39C8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602" y="118499"/>
            <a:ext cx="1737511" cy="762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149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097B2FC-C7C7-402F-B2D8-4C15C207A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Unmapped field types</a:t>
            </a:r>
            <a:endParaRPr lang="en-GB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04F580A-FBC1-45C6-A1FF-5BEAD35CCAC1}"/>
              </a:ext>
            </a:extLst>
          </p:cNvPr>
          <p:cNvSpPr/>
          <p:nvPr/>
        </p:nvSpPr>
        <p:spPr>
          <a:xfrm>
            <a:off x="618309" y="1756007"/>
            <a:ext cx="10920548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u-HU" dirty="0"/>
              <a:t>Computed</a:t>
            </a:r>
          </a:p>
          <a:p>
            <a:pPr marL="285750" indent="-285750">
              <a:buFontTx/>
              <a:buChar char="-"/>
            </a:pPr>
            <a:r>
              <a:rPr lang="hu-HU" dirty="0"/>
              <a:t>T-SQL – new field added to the SQL View</a:t>
            </a:r>
          </a:p>
          <a:p>
            <a:pPr marL="285750" indent="-285750">
              <a:buFontTx/>
              <a:buChar char="-"/>
            </a:pPr>
            <a:r>
              <a:rPr lang="hu-HU" dirty="0"/>
              <a:t>Faster, more complicated to develope</a:t>
            </a:r>
          </a:p>
          <a:p>
            <a:pPr marL="285750" indent="-285750">
              <a:buFontTx/>
              <a:buChar char="-"/>
            </a:pPr>
            <a:r>
              <a:rPr lang="en-GB" dirty="0">
                <a:hlinkClick r:id="rId2"/>
              </a:rPr>
              <a:t>http://daxvisionerp.com/view-computed-column-using-replace/</a:t>
            </a:r>
            <a:endParaRPr lang="hu-HU" dirty="0"/>
          </a:p>
          <a:p>
            <a:pPr marL="285750" indent="-285750">
              <a:buFontTx/>
              <a:buChar char="-"/>
            </a:pPr>
            <a:endParaRPr lang="hu-HU" dirty="0"/>
          </a:p>
          <a:p>
            <a:r>
              <a:rPr lang="hu-HU" dirty="0"/>
              <a:t>Virtual</a:t>
            </a:r>
          </a:p>
          <a:p>
            <a:pPr marL="285750" indent="-285750">
              <a:buFontTx/>
              <a:buChar char="-"/>
            </a:pPr>
            <a:r>
              <a:rPr lang="hu-HU" dirty="0"/>
              <a:t>X++ code (postLoad method) – similar to display methods on tables</a:t>
            </a:r>
          </a:p>
          <a:p>
            <a:pPr marL="285750" indent="-285750">
              <a:buFontTx/>
              <a:buChar char="-"/>
            </a:pPr>
            <a:r>
              <a:rPr lang="hu-HU" dirty="0"/>
              <a:t>Executed record by record</a:t>
            </a:r>
          </a:p>
          <a:p>
            <a:pPr marL="285750" indent="-285750">
              <a:buFontTx/>
              <a:buChar char="-"/>
            </a:pPr>
            <a:endParaRPr lang="hu-HU" dirty="0"/>
          </a:p>
          <a:p>
            <a:r>
              <a:rPr lang="hu-HU" dirty="0"/>
              <a:t>Computed column is better to use if possible because of better performance!</a:t>
            </a:r>
          </a:p>
          <a:p>
            <a:r>
              <a:rPr lang="en-GB" dirty="0">
                <a:hlinkClick r:id="rId3"/>
              </a:rPr>
              <a:t>https://docs.microsoft.com/en-us/dynamics365/fin-ops-core/dev-itpro/data-entities/data-entity-computed-columns-virtual-fields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61253501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21000">
              <a:schemeClr val="bg2">
                <a:tint val="97000"/>
                <a:hueMod val="92000"/>
                <a:satMod val="169000"/>
                <a:lumMod val="164000"/>
              </a:schemeClr>
            </a:gs>
            <a:gs pos="83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C3E10-2339-4EA3-BB14-1823095CC2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948840"/>
            <a:ext cx="9144000" cy="2387600"/>
          </a:xfrm>
        </p:spPr>
        <p:txBody>
          <a:bodyPr>
            <a:normAutofit/>
          </a:bodyPr>
          <a:lstStyle/>
          <a:p>
            <a:r>
              <a:rPr lang="hu-HU" dirty="0"/>
              <a:t>Introduction to Data Entities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7BEFA5-A950-4804-BF05-5B44E2920B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03131" y="4336440"/>
            <a:ext cx="9144000" cy="1655762"/>
          </a:xfrm>
        </p:spPr>
        <p:txBody>
          <a:bodyPr/>
          <a:lstStyle/>
          <a:p>
            <a:r>
              <a:rPr lang="hu-HU" dirty="0"/>
              <a:t>Peter Prokopecz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94413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6DA85FA-CD30-449C-93C1-5B5EBB0D44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403" y="1320538"/>
            <a:ext cx="3943350" cy="48768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306A595-2FC7-4FE5-AF18-3E8F1874B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hu-HU" dirty="0"/>
              <a:t>Computed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1F98BB-EE18-4EF5-A61A-0BE218EB39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0743" y="5375389"/>
            <a:ext cx="4275543" cy="9357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5D42D3B-DAC1-46B9-ADAA-8D8027A005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0743" y="1660051"/>
            <a:ext cx="6343650" cy="3019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555003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C3E10-2339-4EA3-BB14-1823095CC2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948840"/>
            <a:ext cx="9144000" cy="2387600"/>
          </a:xfrm>
        </p:spPr>
        <p:txBody>
          <a:bodyPr>
            <a:normAutofit/>
          </a:bodyPr>
          <a:lstStyle/>
          <a:p>
            <a:br>
              <a:rPr lang="hu-HU" dirty="0"/>
            </a:br>
            <a:r>
              <a:rPr lang="hu-HU" dirty="0"/>
              <a:t>Demo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7BEFA5-A950-4804-BF05-5B44E2920B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03131" y="4336440"/>
            <a:ext cx="9144000" cy="1655762"/>
          </a:xfrm>
        </p:spPr>
        <p:txBody>
          <a:bodyPr/>
          <a:lstStyle/>
          <a:p>
            <a:r>
              <a:rPr lang="hu-HU" dirty="0"/>
              <a:t>Computed column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48857D-442E-4B9A-969F-28474B39C8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602" y="118499"/>
            <a:ext cx="1737511" cy="762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522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2EF6080-248C-412A-9B61-4468A3010C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/>
              <a:t>Virtual field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E25607C-80B2-40F5-B6B8-05EC8A800C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43469" y="1782981"/>
            <a:ext cx="11221182" cy="4393982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endParaRPr lang="hu-HU" sz="2000" dirty="0"/>
          </a:p>
          <a:p>
            <a:pPr marL="0"/>
            <a:endParaRPr lang="hu-HU" sz="2000" dirty="0"/>
          </a:p>
          <a:p>
            <a:pPr marL="0" indent="0">
              <a:buNone/>
            </a:pPr>
            <a:endParaRPr lang="hu-HU" sz="2000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E94F83C3-B732-4241-8C58-90B5AA324C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705" y="3973761"/>
            <a:ext cx="7540496" cy="2884239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9480DDE4-4E4F-47F7-A47A-CF0EBFE770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705" y="1172129"/>
            <a:ext cx="8199918" cy="13119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DF91ABC-1627-489A-B66E-C380F438F4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56372" y="1465852"/>
            <a:ext cx="4162425" cy="45339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49D7C8F-D79E-4DDE-83DA-A048301158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705" y="2472339"/>
            <a:ext cx="5838825" cy="148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97800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118BE67-B12C-4868-A89F-E16ADED125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651467" cy="167660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Method sequence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4544D25-5ABC-4856-B369-0EF4C16A84B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48931" y="2438400"/>
            <a:ext cx="3651466" cy="3785419"/>
          </a:xfrm>
        </p:spPr>
        <p:txBody>
          <a:bodyPr vert="horz" lIns="91440" tIns="45720" rIns="91440" bIns="45720" rtlCol="0">
            <a:normAutofit/>
          </a:bodyPr>
          <a:lstStyle/>
          <a:p>
            <a:endParaRPr lang="en-US" sz="18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DE3197-65A8-4B8D-84F5-280FD34465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428" b="-2"/>
          <a:stretch/>
        </p:blipFill>
        <p:spPr>
          <a:xfrm>
            <a:off x="4639056" y="10"/>
            <a:ext cx="7552944" cy="685799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857964638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C5534-37BF-4E22-BA57-57CE10D4D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060842"/>
          </a:xfrm>
        </p:spPr>
        <p:txBody>
          <a:bodyPr>
            <a:normAutofit/>
          </a:bodyPr>
          <a:lstStyle/>
          <a:p>
            <a:pPr algn="ctr"/>
            <a:r>
              <a:rPr lang="hu-HU" sz="8000" dirty="0">
                <a:solidFill>
                  <a:srgbClr val="FFC000"/>
                </a:solidFill>
              </a:rPr>
              <a:t>ODATA</a:t>
            </a:r>
            <a:endParaRPr lang="en-GB" sz="80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14487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3E4C3-BFCB-414F-9C25-36646A4DE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Services and integration</a:t>
            </a:r>
            <a:endParaRPr lang="en-GB" dirty="0"/>
          </a:p>
        </p:txBody>
      </p:sp>
      <p:pic>
        <p:nvPicPr>
          <p:cNvPr id="19458" name="Picture 2" descr="Machine generated alternative text:&#10;Service and Integrations Overview &#10;SOAP &#10;(HTTPS/XML) &#10;X ++ Class &#10;REST &#10;(HTTP/JSON) &#10;Odata &#10;(HTTPS/JSON/XML) &#10;File Upload &#10;Application Server (AOS) &#10;Data Import/Export Framework (DIXF) &#10;Data &#10;Transform &#10;Validation &#10;Mapping &#10;Staging &#10;Asynchronous high volume &#10;interface &#10;Date Entity (simplified projection of schema) &#10;X++ Class &#10;Relational &#10;Table(s) &#10;Query &#10;Azure SQL Database &#10;Aggregate &#10;Query &#10;SSAS &#10;Cuin ">
            <a:extLst>
              <a:ext uri="{FF2B5EF4-FFF2-40B4-BE49-F238E27FC236}">
                <a16:creationId xmlns:a16="http://schemas.microsoft.com/office/drawing/2014/main" id="{C27B3EA5-AAE4-40A0-929D-3F1393A736F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1" y="400574"/>
            <a:ext cx="8283619" cy="4470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4478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7BD78-4D1A-4602-8F2B-A6EE64AF1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hu-HU" dirty="0"/>
              <a:t>ODATA</a:t>
            </a:r>
            <a:endParaRPr lang="en-GB" dirty="0"/>
          </a:p>
        </p:txBody>
      </p:sp>
      <p:pic>
        <p:nvPicPr>
          <p:cNvPr id="20482" name="Picture 2" descr="Machine generated alternative text:&#10;Open Data Protocol (Odata) V4 &#10;Provides a simple &#10;and uniform way &#10;to share data in a &#10;discoverable &#10;fashion. &#10;• Uniform URL &#10;conventions &#10;Enables broad &#10;integration across &#10;products. &#10;Supports &#10;consumption in &#10;PowerBI.com as a &#10;refreshable data &#10;source ">
            <a:extLst>
              <a:ext uri="{FF2B5EF4-FFF2-40B4-BE49-F238E27FC236}">
                <a16:creationId xmlns:a16="http://schemas.microsoft.com/office/drawing/2014/main" id="{8F2CCB2E-19EB-4D62-A0C8-361ADDCAB4F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3145" y="1367909"/>
            <a:ext cx="6710086" cy="3614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99A9DE3-253D-4E09-963D-6F07A38EEE37}"/>
              </a:ext>
            </a:extLst>
          </p:cNvPr>
          <p:cNvSpPr/>
          <p:nvPr/>
        </p:nvSpPr>
        <p:spPr>
          <a:xfrm>
            <a:off x="602773" y="1506022"/>
            <a:ext cx="74782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u-HU" dirty="0"/>
              <a:t>Not for data migration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85583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9E115F6-F3BE-4F1C-9FBD-543B028BDB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299" y="1391679"/>
            <a:ext cx="2613872" cy="4794567"/>
          </a:xfrm>
        </p:spPr>
        <p:txBody>
          <a:bodyPr vert="horz" lIns="91440" tIns="45720" rIns="91440" bIns="45720" rtlCol="0" anchor="ctr">
            <a:normAutofit/>
          </a:bodyPr>
          <a:lstStyle/>
          <a:p>
            <a:br>
              <a:rPr lang="hu-HU" sz="3600" dirty="0"/>
            </a:br>
            <a:r>
              <a:rPr lang="hu-HU" sz="3600" dirty="0"/>
              <a:t>- $filter</a:t>
            </a:r>
            <a:br>
              <a:rPr lang="hu-HU" sz="3600" dirty="0"/>
            </a:br>
            <a:r>
              <a:rPr lang="hu-HU" sz="3600" dirty="0"/>
              <a:t>- $count</a:t>
            </a:r>
            <a:br>
              <a:rPr lang="hu-HU" sz="3600" dirty="0"/>
            </a:br>
            <a:r>
              <a:rPr lang="hu-HU" sz="3600" dirty="0"/>
              <a:t>- $orderby</a:t>
            </a:r>
            <a:br>
              <a:rPr lang="hu-HU" sz="3600" dirty="0"/>
            </a:br>
            <a:r>
              <a:rPr lang="hu-HU" sz="3600" dirty="0"/>
              <a:t>- $skip</a:t>
            </a:r>
            <a:br>
              <a:rPr lang="hu-HU" sz="3600" dirty="0"/>
            </a:br>
            <a:r>
              <a:rPr lang="hu-HU" sz="3600" dirty="0"/>
              <a:t>- $top</a:t>
            </a:r>
            <a:br>
              <a:rPr lang="hu-HU" sz="3600" dirty="0"/>
            </a:br>
            <a:r>
              <a:rPr lang="hu-HU" sz="3600" dirty="0"/>
              <a:t>- $expand</a:t>
            </a:r>
            <a:br>
              <a:rPr lang="hu-HU" sz="3600" dirty="0"/>
            </a:br>
            <a:r>
              <a:rPr lang="hu-HU" sz="3600" dirty="0"/>
              <a:t>- $select</a:t>
            </a:r>
            <a:endParaRPr lang="en-US" sz="3600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A738525-A4A0-411B-84A7-5DA6C3B6C2D1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u-HU" dirty="0"/>
              <a:t>ODATA – v4.0 query options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36287348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9F819CF-323D-4712-948C-F75A793AD0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1272DEF-DA1A-454B-9990-B46BCA9A3E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Odata query</a:t>
            </a:r>
            <a:endParaRPr lang="en-GB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5CA6297-39E3-4636-9ED0-05185C07007E}"/>
              </a:ext>
            </a:extLst>
          </p:cNvPr>
          <p:cNvGraphicFramePr>
            <a:graphicFrameLocks noGrp="1"/>
          </p:cNvGraphicFramePr>
          <p:nvPr/>
        </p:nvGraphicFramePr>
        <p:xfrm>
          <a:off x="496120" y="1690688"/>
          <a:ext cx="11199760" cy="4998657"/>
        </p:xfrm>
        <a:graphic>
          <a:graphicData uri="http://schemas.openxmlformats.org/drawingml/2006/table">
            <a:tbl>
              <a:tblPr/>
              <a:tblGrid>
                <a:gridCol w="5599880">
                  <a:extLst>
                    <a:ext uri="{9D8B030D-6E8A-4147-A177-3AD203B41FA5}">
                      <a16:colId xmlns:a16="http://schemas.microsoft.com/office/drawing/2014/main" val="2738857672"/>
                    </a:ext>
                  </a:extLst>
                </a:gridCol>
                <a:gridCol w="5599880">
                  <a:extLst>
                    <a:ext uri="{9D8B030D-6E8A-4147-A177-3AD203B41FA5}">
                      <a16:colId xmlns:a16="http://schemas.microsoft.com/office/drawing/2014/main" val="1020611459"/>
                    </a:ext>
                  </a:extLst>
                </a:gridCol>
              </a:tblGrid>
              <a:tr h="571276">
                <a:tc>
                  <a:txBody>
                    <a:bodyPr/>
                    <a:lstStyle/>
                    <a:p>
                      <a:pPr algn="l" fontAlgn="b"/>
                      <a:r>
                        <a:rPr lang="en-GB" dirty="0">
                          <a:effectLst/>
                        </a:rPr>
                        <a:t>URL</a:t>
                      </a:r>
                    </a:p>
                  </a:txBody>
                  <a:tcPr anchor="b">
                    <a:lnL w="12700" cap="flat" cmpd="sng" algn="ctr">
                      <a:solidFill>
                        <a:srgbClr val="E0D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BF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>
                          <a:effectLst/>
                        </a:rPr>
                        <a:t>Description</a:t>
                      </a:r>
                    </a:p>
                  </a:txBody>
                  <a:tcPr anchor="b">
                    <a:lnL w="12700" cap="flat" cmpd="sng" algn="ctr">
                      <a:solidFill>
                        <a:srgbClr val="D0BF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BF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7532931"/>
                  </a:ext>
                </a:extLst>
              </a:tr>
              <a:tr h="999731">
                <a:tc>
                  <a:txBody>
                    <a:bodyPr/>
                    <a:lstStyle/>
                    <a:p>
                      <a:pPr algn="l" fontAlgn="t"/>
                      <a:r>
                        <a:rPr lang="en-GB" dirty="0">
                          <a:effectLst/>
                        </a:rPr>
                        <a:t>[Your organization's root URL]/data/Customers</a:t>
                      </a: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>
                          <a:effectLst/>
                        </a:rPr>
                        <a:t>List all the customers.</a:t>
                      </a: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5167478"/>
                  </a:ext>
                </a:extLst>
              </a:tr>
              <a:tr h="999731">
                <a:tc>
                  <a:txBody>
                    <a:bodyPr/>
                    <a:lstStyle/>
                    <a:p>
                      <a:pPr algn="l" fontAlgn="t"/>
                      <a:r>
                        <a:rPr lang="en-GB">
                          <a:effectLst/>
                        </a:rPr>
                        <a:t>[Your organization's root URL]/data/Customers?$top=3</a:t>
                      </a: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>
                          <a:effectLst/>
                        </a:rPr>
                        <a:t>List the first three records.</a:t>
                      </a: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9505569"/>
                  </a:ext>
                </a:extLst>
              </a:tr>
              <a:tr h="1428188">
                <a:tc>
                  <a:txBody>
                    <a:bodyPr/>
                    <a:lstStyle/>
                    <a:p>
                      <a:pPr algn="l" fontAlgn="t"/>
                      <a:r>
                        <a:rPr lang="en-GB" dirty="0">
                          <a:effectLst/>
                        </a:rPr>
                        <a:t>[Your organization's root URL]/data/Customers?$select=</a:t>
                      </a:r>
                      <a:r>
                        <a:rPr lang="en-GB" dirty="0" err="1">
                          <a:effectLst/>
                        </a:rPr>
                        <a:t>FirstName,LastName</a:t>
                      </a:r>
                      <a:endParaRPr lang="en-GB" dirty="0"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>
                          <a:effectLst/>
                        </a:rPr>
                        <a:t>List all the customers, but show only the first name and last name properties.</a:t>
                      </a: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3655604"/>
                  </a:ext>
                </a:extLst>
              </a:tr>
              <a:tr h="999731">
                <a:tc>
                  <a:txBody>
                    <a:bodyPr/>
                    <a:lstStyle/>
                    <a:p>
                      <a:pPr algn="l" fontAlgn="t"/>
                      <a:r>
                        <a:rPr lang="en-GB">
                          <a:effectLst/>
                        </a:rPr>
                        <a:t>[Your organization's root URL]/data/Customers?$format=json</a:t>
                      </a: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dirty="0">
                          <a:effectLst/>
                        </a:rPr>
                        <a:t>List all the customers in a JSON format that can be used to interact with JavaScript clients.</a:t>
                      </a: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24675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73557194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C3E10-2339-4EA3-BB14-1823095CC2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948840"/>
            <a:ext cx="9144000" cy="2387600"/>
          </a:xfrm>
        </p:spPr>
        <p:txBody>
          <a:bodyPr>
            <a:normAutofit/>
          </a:bodyPr>
          <a:lstStyle/>
          <a:p>
            <a:br>
              <a:rPr lang="hu-HU" dirty="0"/>
            </a:br>
            <a:r>
              <a:rPr lang="hu-HU" dirty="0"/>
              <a:t>Demo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7BEFA5-A950-4804-BF05-5B44E2920B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03131" y="4336440"/>
            <a:ext cx="9144000" cy="1655762"/>
          </a:xfrm>
        </p:spPr>
        <p:txBody>
          <a:bodyPr/>
          <a:lstStyle/>
          <a:p>
            <a:r>
              <a:rPr lang="hu-HU" dirty="0"/>
              <a:t>OData browser and Excel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48857D-442E-4B9A-969F-28474B39C8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602" y="118499"/>
            <a:ext cx="1737511" cy="762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902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B7F3A7-DD88-4A97-BA6C-5E3997DB6F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529542"/>
          </a:xfrm>
        </p:spPr>
        <p:txBody>
          <a:bodyPr/>
          <a:lstStyle/>
          <a:p>
            <a:r>
              <a:rPr lang="hu-HU" dirty="0"/>
              <a:t>Speaker Introduction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5947C4-EC77-4AA5-9D2C-87AAE52112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63534"/>
            <a:ext cx="10515600" cy="559446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hu-HU" sz="3600" dirty="0"/>
              <a:t>Peter Prokopecz</a:t>
            </a:r>
          </a:p>
          <a:p>
            <a:pPr marL="0" indent="0">
              <a:buNone/>
            </a:pPr>
            <a:r>
              <a:rPr lang="hu-HU" dirty="0"/>
              <a:t>AX technical lead @ JJ Food Service Ltd. (Food wholesale)</a:t>
            </a:r>
          </a:p>
          <a:p>
            <a:pPr marL="0" indent="0">
              <a:buNone/>
            </a:pPr>
            <a:r>
              <a:rPr lang="hu-HU" dirty="0"/>
              <a:t>Owner @ DAXVision ERP Consulting Ltd. (Your external AX tech. team)</a:t>
            </a:r>
          </a:p>
          <a:p>
            <a:pPr marL="0" indent="0">
              <a:buNone/>
            </a:pPr>
            <a:r>
              <a:rPr lang="hu-HU" dirty="0">
                <a:hlinkClick r:id="rId2"/>
              </a:rPr>
              <a:t>http://www.daxvisionerp.com/</a:t>
            </a:r>
            <a:endParaRPr lang="hu-HU" dirty="0"/>
          </a:p>
          <a:p>
            <a:pPr marL="0" indent="0">
              <a:buNone/>
            </a:pPr>
            <a:r>
              <a:rPr lang="hu-HU" dirty="0">
                <a:hlinkClick r:id="rId3"/>
              </a:rPr>
              <a:t>info@daxvisionerp.com</a:t>
            </a:r>
            <a:endParaRPr lang="hu-HU" dirty="0"/>
          </a:p>
          <a:p>
            <a:pPr marL="0" indent="0">
              <a:buNone/>
            </a:pPr>
            <a:r>
              <a:rPr lang="hu-HU" dirty="0"/>
              <a:t>Studies: IT engineer (2006) + MBA (2019)</a:t>
            </a:r>
          </a:p>
          <a:p>
            <a:pPr marL="0" indent="0">
              <a:buNone/>
            </a:pPr>
            <a:r>
              <a:rPr lang="hu-HU" dirty="0"/>
              <a:t>Experience: AX from 2003 – Trade and logistics, Developing, Technical architect</a:t>
            </a:r>
          </a:p>
          <a:p>
            <a:pPr marL="0" indent="0">
              <a:buNone/>
            </a:pPr>
            <a:r>
              <a:rPr lang="hu-HU" dirty="0"/>
              <a:t>Lived in: Budapest (Hungary), Dubai (UAE), Cambridge (UK), Gent (Belgium) </a:t>
            </a:r>
          </a:p>
        </p:txBody>
      </p:sp>
    </p:spTree>
    <p:extLst>
      <p:ext uri="{BB962C8B-B14F-4D97-AF65-F5344CB8AC3E}">
        <p14:creationId xmlns:p14="http://schemas.microsoft.com/office/powerpoint/2010/main" val="2154698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CB4E5F-3B39-456B-A1D4-D329DDFA073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17540" y="1785554"/>
            <a:ext cx="11199760" cy="418191"/>
          </a:xfrm>
        </p:spPr>
        <p:txBody>
          <a:bodyPr/>
          <a:lstStyle/>
          <a:p>
            <a:endParaRPr lang="en-US" sz="2353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29CEB14-14D2-462D-9854-B0DFC6570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dirty="0"/>
              <a:t>Test OData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1EAB6D8-9FAD-475C-90A4-C574BBBE4873}"/>
              </a:ext>
            </a:extLst>
          </p:cNvPr>
          <p:cNvSpPr/>
          <p:nvPr/>
        </p:nvSpPr>
        <p:spPr>
          <a:xfrm>
            <a:off x="2107280" y="2967335"/>
            <a:ext cx="797744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hlinkClick r:id="rId3"/>
              </a:rPr>
              <a:t>http://daxvisionerp.com/call-ax-data-entity-from-postman/</a:t>
            </a:r>
            <a:endParaRPr lang="hu-HU" dirty="0"/>
          </a:p>
          <a:p>
            <a:r>
              <a:rPr lang="en-GB" dirty="0">
                <a:hlinkClick r:id="rId4"/>
              </a:rPr>
              <a:t>http://daxvisionerp.com/excels-query-from-odata-feed-to-access-your-data-entity/</a:t>
            </a:r>
            <a:endParaRPr lang="hu-HU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14459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C3E10-2339-4EA3-BB14-1823095CC2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948840"/>
            <a:ext cx="9144000" cy="2387600"/>
          </a:xfrm>
        </p:spPr>
        <p:txBody>
          <a:bodyPr>
            <a:normAutofit/>
          </a:bodyPr>
          <a:lstStyle/>
          <a:p>
            <a:br>
              <a:rPr lang="hu-HU" dirty="0"/>
            </a:br>
            <a:r>
              <a:rPr lang="hu-HU" dirty="0"/>
              <a:t>Demo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7BEFA5-A950-4804-BF05-5B44E2920B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03131" y="4336440"/>
            <a:ext cx="9144000" cy="1655762"/>
          </a:xfrm>
        </p:spPr>
        <p:txBody>
          <a:bodyPr/>
          <a:lstStyle/>
          <a:p>
            <a:r>
              <a:rPr lang="hu-HU" dirty="0"/>
              <a:t>OData Postman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48857D-442E-4B9A-969F-28474B39C8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602" y="118499"/>
            <a:ext cx="1737511" cy="762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36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3E7B88B-FE6F-431F-8C15-60FC1057AF2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53D2613-5818-43E0-AE5F-A604852D7B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Update</a:t>
            </a:r>
            <a:endParaRPr lang="en-GB" dirty="0"/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253EEA14-FBF5-42E0-99C0-82081048FD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6975" y="2600325"/>
            <a:ext cx="7258050" cy="1657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ABBF101-8E10-46B4-B1C3-80D61734FF5C}"/>
              </a:ext>
            </a:extLst>
          </p:cNvPr>
          <p:cNvSpPr/>
          <p:nvPr/>
        </p:nvSpPr>
        <p:spPr>
          <a:xfrm>
            <a:off x="600200" y="5683160"/>
            <a:ext cx="563808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1000" dirty="0"/>
              <a:t>Reference: AXUG Webinar, Cruz Margaix, </a:t>
            </a:r>
            <a:r>
              <a:rPr lang="en-GB" sz="1000" dirty="0"/>
              <a:t>How to develop your OData endpoints</a:t>
            </a:r>
            <a:r>
              <a:rPr lang="hu-HU" sz="1000" dirty="0"/>
              <a:t> (Downloaded: 1.4.2020) </a:t>
            </a:r>
            <a:endParaRPr lang="en-GB" sz="1000" dirty="0"/>
          </a:p>
        </p:txBody>
      </p:sp>
    </p:spTree>
    <p:extLst>
      <p:ext uri="{BB962C8B-B14F-4D97-AF65-F5344CB8AC3E}">
        <p14:creationId xmlns:p14="http://schemas.microsoft.com/office/powerpoint/2010/main" val="1300445539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BABC3A1-6186-4C23-AD26-B00E8D006D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FF20B45-C003-4336-B9CC-6F65332DE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Delete</a:t>
            </a:r>
            <a:endParaRPr lang="en-GB" dirty="0"/>
          </a:p>
        </p:txBody>
      </p:sp>
      <p:pic>
        <p:nvPicPr>
          <p:cNvPr id="22530" name="Picture 2">
            <a:extLst>
              <a:ext uri="{FF2B5EF4-FFF2-40B4-BE49-F238E27FC236}">
                <a16:creationId xmlns:a16="http://schemas.microsoft.com/office/drawing/2014/main" id="{3205E195-B150-463A-AC37-CE2047AB9C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6900" y="2076450"/>
            <a:ext cx="8458200" cy="270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1178EC0-EC0C-4EF3-B369-633C0767D2BA}"/>
              </a:ext>
            </a:extLst>
          </p:cNvPr>
          <p:cNvSpPr/>
          <p:nvPr/>
        </p:nvSpPr>
        <p:spPr>
          <a:xfrm>
            <a:off x="600200" y="5683160"/>
            <a:ext cx="563808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1000" dirty="0"/>
              <a:t>Reference: AXUG Webinar, Cruz Margaix, </a:t>
            </a:r>
            <a:r>
              <a:rPr lang="en-GB" sz="1000" dirty="0"/>
              <a:t>How to develop your OData endpoints</a:t>
            </a:r>
            <a:r>
              <a:rPr lang="hu-HU" sz="1000" dirty="0"/>
              <a:t> (Downloaded: 1.4.2020) </a:t>
            </a:r>
            <a:endParaRPr lang="en-GB" sz="1000" dirty="0"/>
          </a:p>
        </p:txBody>
      </p:sp>
    </p:spTree>
    <p:extLst>
      <p:ext uri="{BB962C8B-B14F-4D97-AF65-F5344CB8AC3E}">
        <p14:creationId xmlns:p14="http://schemas.microsoft.com/office/powerpoint/2010/main" val="2204221301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9242F10-9410-4664-A045-70E8DC919BE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17540" y="1785321"/>
            <a:ext cx="11199760" cy="4165243"/>
          </a:xfrm>
        </p:spPr>
        <p:txBody>
          <a:bodyPr/>
          <a:lstStyle/>
          <a:p>
            <a:r>
              <a:rPr lang="en-GB" sz="2000" dirty="0" err="1"/>
              <a:t>Enums</a:t>
            </a:r>
            <a:r>
              <a:rPr lang="en-GB" sz="2000" dirty="0"/>
              <a:t> </a:t>
            </a:r>
            <a:r>
              <a:rPr lang="hu-HU" sz="2000" dirty="0"/>
              <a:t>n</a:t>
            </a:r>
            <a:r>
              <a:rPr lang="en-GB" sz="2000" dirty="0" err="1"/>
              <a:t>amespace</a:t>
            </a:r>
            <a:r>
              <a:rPr lang="hu-HU" sz="2000" dirty="0"/>
              <a:t>:</a:t>
            </a:r>
            <a:r>
              <a:rPr lang="en-GB" sz="2000" dirty="0"/>
              <a:t> </a:t>
            </a:r>
            <a:r>
              <a:rPr lang="en-GB" sz="2000" dirty="0" err="1"/>
              <a:t>Microsoft.Dynamics.DataEntities</a:t>
            </a:r>
            <a:r>
              <a:rPr lang="en-GB" sz="2000" dirty="0"/>
              <a:t>. </a:t>
            </a:r>
            <a:endParaRPr lang="hu-HU" sz="2000" dirty="0"/>
          </a:p>
          <a:p>
            <a:pPr marL="0" indent="0">
              <a:buNone/>
            </a:pPr>
            <a:endParaRPr lang="hu-HU" sz="2000" dirty="0"/>
          </a:p>
          <a:p>
            <a:pPr marL="0" indent="0">
              <a:buNone/>
            </a:pPr>
            <a:r>
              <a:rPr lang="hu-HU" sz="2000" dirty="0"/>
              <a:t>Enum syntax:</a:t>
            </a:r>
          </a:p>
          <a:p>
            <a:r>
              <a:rPr lang="en-GB" sz="2000" dirty="0" err="1"/>
              <a:t>Microsoft.Dynamics.DataEntities.Gender'Unknown</a:t>
            </a:r>
            <a:r>
              <a:rPr lang="en-GB" sz="2000" dirty="0"/>
              <a:t>'</a:t>
            </a:r>
          </a:p>
          <a:p>
            <a:r>
              <a:rPr lang="en-GB" sz="2000" dirty="0" err="1"/>
              <a:t>Microsoft.Dynamics.DataEntities.NoYes'Yes</a:t>
            </a:r>
            <a:r>
              <a:rPr lang="en-GB" sz="2000" dirty="0"/>
              <a:t>’</a:t>
            </a:r>
          </a:p>
          <a:p>
            <a:pPr marL="0" indent="0">
              <a:buNone/>
            </a:pPr>
            <a:endParaRPr lang="hu-HU" sz="2000" dirty="0"/>
          </a:p>
          <a:p>
            <a:pPr marL="0" indent="0">
              <a:buNone/>
            </a:pPr>
            <a:r>
              <a:rPr lang="hu-HU" sz="2000" dirty="0"/>
              <a:t>Enum usage example(‚eq’ and ‚ne’ can be used) :</a:t>
            </a:r>
            <a:endParaRPr lang="en-GB" sz="2000" dirty="0"/>
          </a:p>
          <a:p>
            <a:r>
              <a:rPr lang="en-GB" sz="2000" dirty="0"/>
              <a:t>https://environment.cloud.onebox.dynamics.com/data/CustomersV3?\$filter=PersonGender </a:t>
            </a:r>
            <a:r>
              <a:rPr lang="en-GB" sz="2000" dirty="0" err="1"/>
              <a:t>eq</a:t>
            </a:r>
            <a:r>
              <a:rPr lang="en-GB" sz="2000" dirty="0"/>
              <a:t> </a:t>
            </a:r>
            <a:r>
              <a:rPr lang="en-GB" sz="2000" dirty="0" err="1"/>
              <a:t>Microsoft.Dynamics.DataEntities.Gender'Unknown</a:t>
            </a:r>
            <a:r>
              <a:rPr lang="en-GB" sz="2000" dirty="0"/>
              <a:t>'</a:t>
            </a:r>
          </a:p>
          <a:p>
            <a:r>
              <a:rPr lang="en-GB" sz="2000" dirty="0"/>
              <a:t>https://environment.cloud.onebox.dynamics.com/data/Currencies?\$filter=ReferenceCurrencyForTriangulation </a:t>
            </a:r>
            <a:r>
              <a:rPr lang="en-GB" sz="2000" dirty="0" err="1"/>
              <a:t>eq</a:t>
            </a:r>
            <a:r>
              <a:rPr lang="en-GB" sz="2000" dirty="0"/>
              <a:t> </a:t>
            </a:r>
            <a:r>
              <a:rPr lang="en-GB" sz="2000" dirty="0" err="1"/>
              <a:t>Microsoft.Dynamics.DataEntities.NoYes'No</a:t>
            </a:r>
            <a:r>
              <a:rPr lang="en-GB" sz="2000" dirty="0"/>
              <a:t>'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913ABD7-37A9-4862-9AB1-2E4254DE5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Odata Enum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34283868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54E4DCA-08DD-4257-B1D2-2452054EFF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131" y="0"/>
            <a:ext cx="11118669" cy="870858"/>
          </a:xfrm>
        </p:spPr>
        <p:txBody>
          <a:bodyPr>
            <a:normAutofit/>
          </a:bodyPr>
          <a:lstStyle/>
          <a:p>
            <a:r>
              <a:rPr lang="hu-HU" dirty="0"/>
              <a:t>Odata Action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A481F6D-A293-4CE2-9A69-BD70A76FEB7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17540" y="1785321"/>
            <a:ext cx="11199760" cy="719171"/>
          </a:xfrm>
        </p:spPr>
        <p:txBody>
          <a:bodyPr/>
          <a:lstStyle/>
          <a:p>
            <a:pPr marL="0" indent="0">
              <a:buNone/>
            </a:pPr>
            <a:r>
              <a:rPr lang="hu-HU" sz="1800" dirty="0"/>
              <a:t>Adding business logic to Odata entity</a:t>
            </a:r>
            <a:endParaRPr lang="en-GB" sz="1800" dirty="0"/>
          </a:p>
          <a:p>
            <a:endParaRPr lang="en-GB" sz="1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22B7D5-47B9-46DA-B10E-F4BC14D643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540" y="2162175"/>
            <a:ext cx="4781550" cy="12668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9F77094-BA2D-43E6-804C-894E6F6973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508" y="3805854"/>
            <a:ext cx="5600700" cy="159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36957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71925DB-8E5A-4F7E-8CA7-7C2A06B76D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17540" y="1785321"/>
            <a:ext cx="11199760" cy="635367"/>
          </a:xfrm>
        </p:spPr>
        <p:txBody>
          <a:bodyPr/>
          <a:lstStyle/>
          <a:p>
            <a:pPr marL="0" indent="0">
              <a:buNone/>
            </a:pPr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2DF01D8-DD8B-424B-9868-83CAB6D9C7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Odata action</a:t>
            </a:r>
            <a:endParaRPr lang="en-GB" dirty="0"/>
          </a:p>
        </p:txBody>
      </p:sp>
      <p:pic>
        <p:nvPicPr>
          <p:cNvPr id="21506" name="Picture 2" descr="Machine generated alternative text:&#10;SysODataCoI lectionAttr ibute( &quot; return &quot; , &#10;num)) &#10;Types: : &#10;public static boolean deleteOneTimeAccount(CustAccount &#10;Cu stTabIe : : deleteOneTimeAccount (_custAccount ) ; &#10;return !CustTabIe : : ; &#10;[SysODataActionAttribute (&quot;LastProjInvoiceDate&quot; , true ) , &#10;Types: :Date)] &#10;public InvoiceDate lastProjInvoiceDate() &#10;_custAccount) &#10;CustTabIe custTabIe CustTabIe: Recld); &#10;return custTabIe. ; ">
            <a:extLst>
              <a:ext uri="{FF2B5EF4-FFF2-40B4-BE49-F238E27FC236}">
                <a16:creationId xmlns:a16="http://schemas.microsoft.com/office/drawing/2014/main" id="{818B5EB6-8711-43E3-BD8F-9B6E093848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540" y="2420687"/>
            <a:ext cx="6276509" cy="3326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138F203-1C8B-45B4-924C-67EE77BD6225}"/>
              </a:ext>
            </a:extLst>
          </p:cNvPr>
          <p:cNvSpPr/>
          <p:nvPr/>
        </p:nvSpPr>
        <p:spPr>
          <a:xfrm>
            <a:off x="539240" y="5900874"/>
            <a:ext cx="563808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1000" dirty="0"/>
              <a:t>Reference: AXUG Webinar, Cruz Margaix, </a:t>
            </a:r>
            <a:r>
              <a:rPr lang="en-GB" sz="1000" dirty="0"/>
              <a:t>How to develop your OData endpoints</a:t>
            </a:r>
            <a:r>
              <a:rPr lang="hu-HU" sz="1000" dirty="0"/>
              <a:t> (Downloaded: 1.4.2020) </a:t>
            </a:r>
            <a:endParaRPr lang="en-GB" sz="1000" dirty="0"/>
          </a:p>
        </p:txBody>
      </p:sp>
    </p:spTree>
    <p:extLst>
      <p:ext uri="{BB962C8B-B14F-4D97-AF65-F5344CB8AC3E}">
        <p14:creationId xmlns:p14="http://schemas.microsoft.com/office/powerpoint/2010/main" val="1988934574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4197FDE-BD21-4C93-B4D7-DE6A06305AB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6737B6F-52D7-40F2-AF54-A893A1B7B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Odata action</a:t>
            </a:r>
            <a:endParaRPr lang="en-GB" dirty="0"/>
          </a:p>
        </p:txBody>
      </p:sp>
      <p:pic>
        <p:nvPicPr>
          <p:cNvPr id="23554" name="Picture 2">
            <a:extLst>
              <a:ext uri="{FF2B5EF4-FFF2-40B4-BE49-F238E27FC236}">
                <a16:creationId xmlns:a16="http://schemas.microsoft.com/office/drawing/2014/main" id="{9B75ACE8-17EE-463D-85A9-E076C2E706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2175" y="2586038"/>
            <a:ext cx="7867650" cy="1685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C608397-A6A3-4214-A3D1-52A7FA0B51D1}"/>
              </a:ext>
            </a:extLst>
          </p:cNvPr>
          <p:cNvSpPr/>
          <p:nvPr/>
        </p:nvSpPr>
        <p:spPr>
          <a:xfrm>
            <a:off x="600200" y="5683160"/>
            <a:ext cx="563808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1000" dirty="0"/>
              <a:t>Reference: AXUG Webinar, Cruz Margaix, </a:t>
            </a:r>
            <a:r>
              <a:rPr lang="en-GB" sz="1000" dirty="0"/>
              <a:t>How to develop your OData endpoints</a:t>
            </a:r>
            <a:r>
              <a:rPr lang="hu-HU" sz="1000" dirty="0"/>
              <a:t> (Downloaded: 1.4.2020) </a:t>
            </a:r>
            <a:endParaRPr lang="en-GB" sz="1000" dirty="0"/>
          </a:p>
        </p:txBody>
      </p:sp>
    </p:spTree>
    <p:extLst>
      <p:ext uri="{BB962C8B-B14F-4D97-AF65-F5344CB8AC3E}">
        <p14:creationId xmlns:p14="http://schemas.microsoft.com/office/powerpoint/2010/main" val="992032913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A743BB1-EA28-4735-ADE1-AFFB8D7322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261DA70-3B49-4BFC-9D1C-63D34FEE9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Odata action</a:t>
            </a:r>
            <a:endParaRPr lang="en-GB" dirty="0"/>
          </a:p>
        </p:txBody>
      </p:sp>
      <p:pic>
        <p:nvPicPr>
          <p:cNvPr id="26626" name="Picture 2">
            <a:extLst>
              <a:ext uri="{FF2B5EF4-FFF2-40B4-BE49-F238E27FC236}">
                <a16:creationId xmlns:a16="http://schemas.microsoft.com/office/drawing/2014/main" id="{00788C79-38CE-4D56-8703-0FE367CAED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540" y="1526891"/>
            <a:ext cx="9839325" cy="5010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E40A2AB-74A0-4E4B-8867-4E96B9BBF8D9}"/>
              </a:ext>
            </a:extLst>
          </p:cNvPr>
          <p:cNvSpPr/>
          <p:nvPr/>
        </p:nvSpPr>
        <p:spPr>
          <a:xfrm>
            <a:off x="457918" y="6537041"/>
            <a:ext cx="563808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1000" dirty="0"/>
              <a:t>Reference: AXUG Webinar, Cruz Margaix, </a:t>
            </a:r>
            <a:r>
              <a:rPr lang="en-GB" sz="1000" dirty="0"/>
              <a:t>How to develop your OData endpoints</a:t>
            </a:r>
            <a:r>
              <a:rPr lang="hu-HU" sz="1000" dirty="0"/>
              <a:t> (Downloaded: 1.4.2020) </a:t>
            </a:r>
            <a:endParaRPr lang="en-GB" sz="1000" dirty="0"/>
          </a:p>
        </p:txBody>
      </p:sp>
    </p:spTree>
    <p:extLst>
      <p:ext uri="{BB962C8B-B14F-4D97-AF65-F5344CB8AC3E}">
        <p14:creationId xmlns:p14="http://schemas.microsoft.com/office/powerpoint/2010/main" val="15414979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C5534-37BF-4E22-BA57-57CE10D4D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060842"/>
          </a:xfrm>
        </p:spPr>
        <p:txBody>
          <a:bodyPr>
            <a:normAutofit/>
          </a:bodyPr>
          <a:lstStyle/>
          <a:p>
            <a:pPr algn="ctr"/>
            <a:r>
              <a:rPr lang="hu-HU" sz="8000" dirty="0">
                <a:solidFill>
                  <a:srgbClr val="FFC000"/>
                </a:solidFill>
              </a:rPr>
              <a:t>COMPOSITE DATA ENTITY</a:t>
            </a:r>
            <a:endParaRPr lang="en-GB" sz="80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29038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F8ED0-9C45-438E-A56F-067CE3618D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Agenda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CC3520-7B65-4462-8904-B2ACF39851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hu-HU" dirty="0"/>
              <a:t>Data entity overview</a:t>
            </a:r>
          </a:p>
          <a:p>
            <a:pPr lvl="1"/>
            <a:r>
              <a:rPr lang="hu-HU" dirty="0"/>
              <a:t>Data management</a:t>
            </a:r>
          </a:p>
          <a:p>
            <a:pPr lvl="1"/>
            <a:r>
              <a:rPr lang="hu-HU" dirty="0"/>
              <a:t>Entity demo</a:t>
            </a:r>
          </a:p>
          <a:p>
            <a:pPr lvl="1"/>
            <a:r>
              <a:rPr lang="hu-HU" dirty="0"/>
              <a:t>OData</a:t>
            </a:r>
          </a:p>
          <a:p>
            <a:pPr lvl="1"/>
            <a:r>
              <a:rPr lang="hu-HU" dirty="0"/>
              <a:t>Composite data entity</a:t>
            </a:r>
          </a:p>
          <a:p>
            <a:pPr lvl="1"/>
            <a:r>
              <a:rPr lang="hu-HU" dirty="0"/>
              <a:t>Lessons learned</a:t>
            </a:r>
          </a:p>
          <a:p>
            <a:pPr lvl="1"/>
            <a:r>
              <a:rPr lang="hu-HU" dirty="0"/>
              <a:t>Azure Data Lake </a:t>
            </a:r>
          </a:p>
          <a:p>
            <a:pPr lvl="1"/>
            <a:endParaRPr lang="hu-HU" dirty="0"/>
          </a:p>
          <a:p>
            <a:pPr lvl="1"/>
            <a:endParaRPr lang="hu-HU" dirty="0"/>
          </a:p>
          <a:p>
            <a:pPr lvl="1"/>
            <a:endParaRPr lang="hu-HU" dirty="0"/>
          </a:p>
          <a:p>
            <a:pPr lvl="1"/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420417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F5DA6E-88E9-45A4-93FB-78D490B9F1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Line entity: add relation to header</a:t>
            </a:r>
            <a:endParaRPr lang="en-GB" dirty="0"/>
          </a:p>
        </p:txBody>
      </p:sp>
      <p:pic>
        <p:nvPicPr>
          <p:cNvPr id="1026" name="Picture 2" descr="Machine generated alternative text:&#10;JAO_VendInvaiceInfcTabIeEntity &#10;JAD_VendInvciceInfoCompositeEntity &#10;JAD_VendInvoiceInfoLineEntity (cus) [JAD Integration] &#10;Data Sources &#10;Fields &#10;Groups &#10;Keys &#10;EntityKey &#10;g PurchaseLineLineNumber &#10;OrigPurchId &#10;g LineNum &#10;Invoiceld &#10;g Transacticnld &#10;Relations &#10;JAD_VendlnvoicelnfcTableEntity &#10;nvc•ce d = = &#10;Ranges &#10;Delete Actions &#10;State Machines &#10;Mappings &#10;Methods &#10;f Events &#10;JAÜ_VendInvoiceInfoLineStaging &#10;JAO_VendInvoiceInfoLineEntity X ">
            <a:extLst>
              <a:ext uri="{FF2B5EF4-FFF2-40B4-BE49-F238E27FC236}">
                <a16:creationId xmlns:a16="http://schemas.microsoft.com/office/drawing/2014/main" id="{38CA47FE-75F8-40DF-AA88-FD8A6B2161F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2535" y="2108200"/>
            <a:ext cx="7767256" cy="3760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789206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5E4F1-D740-4B79-B28A-B6A22B142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Line staging: add relation (include system added 2 fields)</a:t>
            </a:r>
            <a:endParaRPr lang="en-GB" dirty="0"/>
          </a:p>
        </p:txBody>
      </p:sp>
      <p:pic>
        <p:nvPicPr>
          <p:cNvPr id="2050" name="Picture 2" descr="Machine generated alternative text:&#10;JAD VendInvoiceInfcLineStaging -a X &#10;JAD_VendInvoiceInfcLineEntity &#10;JAD_VendInvoiceInfoLineStaging (cus) [JAD Integration] &#10;Fields &#10;Field groups &#10;Indexes &#10;Full Text Indexes &#10;Relations &#10;PurchLine &#10;PurchLine.InventTran51d &#10;DataEntity &#10;JAD_VendInvoiceInfoLineEntiW.PurchaseLineLineNumber &#10;JAO_VendlnvoicelnfoLineEntity.OrigPurchld &#10;JAD_VendInvoiceInfoLineStaging.LineNum JAD_VendInvoiceInfoLineEntity.LineNum &#10;JAD_VendlnVOicelnfOLineStaging.lnVOiceld = = JAD_VendlnVOicelnfOLineEntity.lnVOiceld &#10;JAD_VendInvoiceInfcLineEntity.TransactionId &#10;JAD_VendlmroicelnfoTableStaging &#10;JAD_VendInvoiceInfoLineStaging.InvoiceId JAD VendInvoiceInfoTabIeStaging.Invoice &#10;JAD_VendInvoicelnfoLineStagingDefinitionGroup JAD_VendInvoiceInfoTabIeStaging.DefinitionGroup &#10;- JAD VendInvciceInfcLineStaging.öecutionId = = JAD VendInvciceInfcTabIeStaging.Executicn1d &#10;Delete Actions &#10;00 State Machines &#10;Mappings &#10;Methods &#10;Events ">
            <a:extLst>
              <a:ext uri="{FF2B5EF4-FFF2-40B4-BE49-F238E27FC236}">
                <a16:creationId xmlns:a16="http://schemas.microsoft.com/office/drawing/2014/main" id="{F9350935-DC30-4D88-B3B6-29A34C81FBA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5205" y="2108200"/>
            <a:ext cx="5741916" cy="3760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09254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F5DA6E-88E9-45A4-93FB-78D490B9F1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Line and Header staging: add rowId fields and index</a:t>
            </a:r>
            <a:endParaRPr lang="en-GB" dirty="0"/>
          </a:p>
        </p:txBody>
      </p:sp>
      <p:pic>
        <p:nvPicPr>
          <p:cNvPr id="3074" name="Picture 2" descr="Machine generated alternative text:&#10;CPU &#10;Stat • &#10;X JAO_VendInvaiceInfcTabIeEntity &#10;PriceUnit &#10;LB Productoescription &#10;PurchaseLineLineNumber &#10;PurchPrice &#10;PurchUnit &#10;RecevveNow &#10;TaxAmcunt &#10;TaxCode &#10;TaxGroup &#10;TaxItemGroup &#10;Transactionld &#10;TransDate &#10;PurchLine_lnventTransld &#10;[S Rowld &#10;Field groups &#10;JAD_VendInvciceInfoCompositeEntity &#10;JAO_VendInvoiceInfoLineStaging &#10;JAD_VendInvciceInfoLineEntity ">
            <a:extLst>
              <a:ext uri="{FF2B5EF4-FFF2-40B4-BE49-F238E27FC236}">
                <a16:creationId xmlns:a16="http://schemas.microsoft.com/office/drawing/2014/main" id="{4DC16F5B-20E2-41D0-8C6F-814186BD020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6893" y="2421513"/>
            <a:ext cx="8878539" cy="3134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38009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F5DA6E-88E9-45A4-93FB-78D490B9F1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060978" cy="1325563"/>
          </a:xfrm>
        </p:spPr>
        <p:txBody>
          <a:bodyPr/>
          <a:lstStyle/>
          <a:p>
            <a:r>
              <a:rPr lang="hu-HU" dirty="0"/>
              <a:t>Line and Header staging: add rowId fields and index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56176-EE48-4097-8E73-C0E35D6A2D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098" name="Picture 2" descr="Machine generated alternative text:&#10;JAO_VendInvoiceInfcTabIeEntity &#10;TaxItemGroup &#10;Transactionld &#10;TransDate &#10;PurchLine_lnventTransld &#10;Rowld &#10;Parent ROW d &#10;Field groups &#10;Indexes &#10;Stagingldx &#10;Rowldldx &#10;g Rowld &#10;ParentRowId &#10;DefinitionGroup &#10;Executicnld &#10;Full Text Indexes &#10;Relations &#10;PurchLine &#10;JAD_VendInvoiceInfoCompositeEntity &#10;JAÜ_VendInvaiceInfoLineStaging• &#10;X &#10;JAD_VendInvciceInfoLineEntity &#10;PurchLine.InventTransId &#10;DataEntity &#10;JAD_VendlnvcicelnfoLineEntity PurchaseLineLineNumber &#10;JAD_VendInvoiceInfoLineStaging.OrigPurchId JAD_VendInvoiceInfoLineEntity.OrigPurchId &#10;JAD_VendlnvoicelnfoLineEntity.LineNum &#10;JAD_VendInvoiceInfoLineStaging.InvoiceId = = JAD_VendInvoiceInfoLineEntity.InvoiceId &#10;JAD_VendlnvOicelnfOLineSteging.Transactionld JAD_VendlnvoxelnfCLineEntity.Transactionld &#10;JAD_VendInvoiceInfcTabIeStag ing &#10;JAD_VendlnvmcelnfoLineStaging.lnvoiceld JAD_VendlnvoicelnfoTableStaging.lnvoice &#10;JAD_VendInvciceInfcLineStaging.DefinitionGroup JAD_VendInvoiceInfoTabIeStaging.OefinitionGroup &#10;JAD_VendInV01ceInfoTabIeStayng.ExecutionId &#10;Delete Actions &#10;no State Machines &#10;Mappings &#10;Methods &#10;Events &#10;Solution Explorer &#10;Search Solution aplcrer (Ctrl+é) &#10;EntityXPO (CUS) VAD Integration] &#10;References &#10;Action Menu Items &#10;•«omp05iteDataEntityView &#10;JAD VendlnvoicelnfoCompositeEntiW &#10;Base Enums &#10;Data Entities &#10;JAD_SCOPaymTerm E ntity &#10;JAD SCOPOEntity &#10;JAO_SCOVATTaxDataEntity &#10;JAD SCOVendTableEntity &#10;JAD_VendInvoiceInfoEntity &#10;JAD VendlnvoicelnfoLineEntlty &#10;JAD_VendInvoiceInfoTabIeEntity &#10;Display Menu Items &#10;Extended Data Types &#10;Forms &#10;Security Duties &#10;Security privileges &#10;JAD &#10;JAD scopoEntiyMa.r,tdin &#10;JAD_SCOPOEntiWView &#10;Error List &#10;Entire Solution &#10;Code &#10;• lie 3Errors &#10;2Waming5 1' O OMessages &#10;Description &#10;Search Error List &#10;Project &#10;e &#10;o &#10;o &#10;Error List &#10;Path: entity •JAD_VendInvoiceInfoLineEntity• relation 'JAD_VendInvoiceInfoTabIeEntity• has an EntityXPO (CUS) &#10;Invalid Cardinality. &#10;Path: (AKCompositeÜataEntityView/JAÜ_VendInwiceInfoCcmpositeEntity/JAD VendInvciceInfoTabIeEntity/JAD VendInvciceInfoLineEntity/ReIatedDatdEntityCardinaIityJ:Data entity 'JAO_VendInvoiceInfoLineEntity• relation &#10;'JAD_VendInvoiceInfcTabIeEntity&quot; has an invalid RelatedDataEntityCardinaIity &#10;IJAD Integration) &#10;EntityxPO (CUS) &#10;(JAD Integration) &#10;JAD_VendInvoiceIn &#10;pos IteEntff,rxml &#10;JAD Vendlnvciceln &#10;positeEntity.xmI &#10;JAD_Vendlnvoiceln &#10;positeEntityxrnI &#10;Mic rosoft. OData .E &#10;JAD SCOVendTabl &#10;ml &#10;Solution Explorer &#10;Team Emplorer Class View &#10;P rope flies &#10;Table JAD_VendInvoiceInfoLineStaging &#10;S Appearance &#10;Title Fieldl &#10;Title Field2 &#10;S Behavior &#10;Cache Lookup &#10;Create Rec Id Indo &#10;primary Index &#10;Table Group &#10;V'sible &#10;S Concurrency &#10;occ Enabled &#10;Clustered I &#10;@JAD4278 &#10;OrigPurchId &#10;LineNu &#10;None &#10;Staging &#10;Staging &#10;Path: VendlnVOicelnfOTableEntity/JAD entity 'JAD_VendlnvoicelnfcLineEntiW' relation 'JAO_VendlnVOicelnfOTableEntiW' EntityKPO (CUS) &#10;has an invalid RelationshipType. &#10;Assembly *stem.XmI. Version—2.O.5.O, Culture—neutrat PublicKeyToken—7cec85d7bea7798e• failed to load because it was not fou &#10;Path: object Enterprise&quot;'umber• is marked as obsolete. &#10;(JAD Integration) &#10;EntityXPO (CUS) &#10;(JAD Integration) &#10;Select which index is the cluster index (used for optimization purposes) &#10;Output ">
            <a:extLst>
              <a:ext uri="{FF2B5EF4-FFF2-40B4-BE49-F238E27FC236}">
                <a16:creationId xmlns:a16="http://schemas.microsoft.com/office/drawing/2014/main" id="{D5FD4882-36D1-4A84-9F83-532FA14DEC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60378"/>
            <a:ext cx="12192000" cy="5597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081672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F5DA6E-88E9-45A4-93FB-78D490B9F1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Line and Header staging: add rowId fields and index</a:t>
            </a:r>
            <a:endParaRPr lang="en-GB" dirty="0"/>
          </a:p>
        </p:txBody>
      </p:sp>
      <p:pic>
        <p:nvPicPr>
          <p:cNvPr id="5122" name="Picture 2" descr="Machine generated alternative text:&#10;JAD_VendInvoiceInfcTabIeStaging &#10;Search &#10;InvoiceAccount &#10;InvoiceAmount &#10;Invoice &#10;InvoiceROundOff &#10;Description &#10;VendorAccount &#10;Processed &#10;purchaseType &#10;PurchaseOrder &#10;RejectCode &#10;scocaseld &#10;Namel &#10;Log &#10;CreatedID &#10;Date &#10;X &#10;JAD VendInvciceInfoLine &#10;JAÜ_VendInvoiceInfaTabIeEntity &#10;JAD_VendInvciceInfcCamgositeEntity &#10;JAD_VendInvoiceInfoLineStaging &#10;JAÜ_VendInvoiceInfaLineEntitv &#10;Cc n Currency &#10;Voucher &#10;ParentRowId &#10;Rowld &#10;Field groups &#10;Indexes &#10;Stagingldx &#10;A-. Rowldx &#10;DefinitionGroup &#10;g Rowld &#10;ParentRowId &#10;Full Indexes &#10;Relations &#10;DataEntity &#10;JAD_Vendlnvo.ce1nfoTablestaging.scocaseld JAD_VendlnvoicelnfoTableEntity.scocaseld &#10;JAD_VendInvoiceInfoTabIeStaging.Invoice JAD_VendInvoiceInfoTabIeEntity.InvoiceId &#10;JAD_VendlnVOicelnfOTableStaglng.PurchaseOrder JAO_VendlnVOicelnfOTableEntlty.Purchld &#10;Output &#10;Show output from: Dynamics 365 Build Details &#10;C: celnfoT able . Xm1 (e e) &#10;C: JAD_VendUP01nvoi celnfoT able . (e , e) : &#10;C: VAOSService\Pa celnfaT able. xml (e , e) &#10;Solution Explorer &#10;Search Solution aplcrer (Ctrl+é) &#10;JAD_SCOVendTableEntityMaintdin &#10;JAD VendlrwoicelnfoEntityMaintain &#10;JAD_VendI nfoEntityView &#10;JAD VendlnvoicelnfoLineEntttyMaintain &#10;JAD_VendI nfcLineEntiVView &#10;JAD_Ven &quot;voice I nfOTa &#10;JAD_VendI nvoiceInfcTabIeEntityView &#10;SecuriW Roles &#10;Simple Queries &#10;Table Extensions &#10;Tables &#10;JAD_SCOPaymTermStaging &#10;JAD scopostaging &#10;JAD_SCOVATTaxDataStaging &#10;JAD_SCOVendTablestaging &#10;JAD_VendInvoiceInfcLine &#10;JAD_VendlrwoicelnfoLineStaging &#10;JAD VendInvoiceInfoStaging &#10;JAO_VendlnvoicelnfoTable &#10;JAD_VendInvoiceInfoTdbIeStagi &#10;JAO_VendNPOInvoiceInfoLine &#10;JAD VendNP01nvoicelnfoTab1e &#10;Views &#10;Solution Explorer &#10;Team Emplorer Class View &#10;properties &#10;Table JAD_VendInvoiceInfoTabIeStaging &#10;BP Rule: &#10;BP Rule: &#10;SPErrorUnkncwnLabeI: BP Rule: &#10;1] : Path: [dynamics: // Table/JAD_vendNP01nvoice1nfcTab1e/Tab1e &#10;[SPErrorlJnknOwnLabe &#10;tsp:rrorUnknounLabe1J : Path: [dynamics: &#10;[8PErrorlJnknounLabeI] : Path: [dynamics: // Table/JAD_VendNPOInvoiceInfcTabIe/TabIe &#10;C: VAOSSe c kagesLocaIDirectory\JADInt egration\JADInt nterV. &quot;I (a, e) : &#10;SPErrorLabeIUotDefined, 8P Rule: CSPErrorLabeIUotDefinedl :Path: [dynamics: &#10;BP Rule: :path: &#10;1] : Path: [dynamics: &#10;8PErrorUnknOwnLabe1: BP Rule: &#10;C: . xml (B, e) : &#10;BPErrar•UnkncwnLaOeI: BP Rule: tSPErrorlJnknounLabeIJ :Path: (dynamics: &#10;c: xml (e, e) : &#10;8PErrorUnknownLabeI: BP Rule: [8PErrorlJnknounLabeI] :Path: [dynamics: //VieWJAD_SCOVATTaxData/VieuFieIdComputedString/scc &#10;Build step: Best practice check completed (6118 ms). &#10;Build step: Database synchronization completed (161678 ws). &#10;Build co—pleted (177988 ms). &#10;Appea rance &#10;Title Fieldl &#10;Title Field2 &#10;S Behavu•r &#10;Cache Lookup &#10;Create Rec Id Index &#10;primary Index &#10;Table Group &#10;V'sible &#10;S &#10;Concurrency &#10;occ Enabled &#10;@SYS108835 &#10;P urchaseOrder &#10;None &#10;ing &#10;Staging &#10;Select which index is the cluster index (used for optimization purposes) ">
            <a:extLst>
              <a:ext uri="{FF2B5EF4-FFF2-40B4-BE49-F238E27FC236}">
                <a16:creationId xmlns:a16="http://schemas.microsoft.com/office/drawing/2014/main" id="{2269BF89-2116-484D-89CB-EC154AC9D99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80" y="1688436"/>
            <a:ext cx="10192692" cy="4662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997776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5E4F1-D740-4B79-B28A-B6A22B142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Create composite entity with relation</a:t>
            </a:r>
            <a:endParaRPr lang="en-GB" dirty="0"/>
          </a:p>
        </p:txBody>
      </p:sp>
      <p:pic>
        <p:nvPicPr>
          <p:cNvPr id="6146" name="Picture 2" descr="Machine generated alternative text:&#10;JAO_VendInvoiceInfcTabIeEntity &#10;JAD_VendInvoiceInfoCompositeEntity &#10;X &#10;JAÜ_VendInvaiceInfoLineStaging &#10;JAÜ_VendInvaiceInfoLineEntity &#10;JAD_VendInvoiceInfoCompositeEntity (cus) [JAD Integraticnl &#10;JAO_Vendl &#10;JAD_VendInvoiceInfoLineEnt &#10;Show output from: Dynamics 365 Build Details &#10;C : uOSSe C egration\AXTab1 e \ JAD_ &#10;Solution Explorer &#10;Search Solution aplcrer (Ctrl+é) &#10;EntityXPO(CUS) VAD Integration] &#10;References &#10;Action Menu Items &#10;AxCompositeDataEntityView &#10;JAD Vendl &#10;Base Enums &#10;Data Entities &#10;JAD_SCOPaymTerm E ntity &#10;JAD SCOPOEntity &#10;JAO_SCOVATTaxDataEntity &#10;JAD SCOVendTableEntity &#10;JAD_VendInvoiceInfoEntity &#10;JAD VendlnvoicelnfcLineEntlty &#10;JAD_VendInvoiceInfoTab &#10;Display Menu Items &#10;Extended Data Types &#10;Forms &#10;Security Duties &#10;Security privileges &#10;JAD &#10;JAD scopoEntiyMa.r,tdin &#10;JAD_SCOPOEntiWView &#10;Solution Explorer &#10;Team Emplorer Class View &#10;properties &#10;DataEntityViewReferenceEmbedded DataEntityVie•wReferenceEmbeddedI &#10;Data EntlW &#10;Name &#10;Tags &#10;JAD_Vend I nvoice I nfoLine Entity &#10;JAD_Vend Invoice Entity &#10;JAD_VendlnvoicelnfoTab1eEntity &#10;vend&quot;P01nvoice1nfoTab1e &#10;Rule : &#10;: Path: &#10;Table/ Table ">
            <a:extLst>
              <a:ext uri="{FF2B5EF4-FFF2-40B4-BE49-F238E27FC236}">
                <a16:creationId xmlns:a16="http://schemas.microsoft.com/office/drawing/2014/main" id="{B370070B-2600-4053-89B9-701AF9EE7EE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963" y="2216224"/>
            <a:ext cx="10058400" cy="3544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904773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F5DA6E-88E9-45A4-93FB-78D490B9F1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r>
              <a:rPr lang="hu-HU" dirty="0"/>
              <a:t>Refresh entity list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D566AB-BEE5-4825-BFF3-918166FD73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6480" y="2735300"/>
            <a:ext cx="5326078" cy="1930703"/>
          </a:xfrm>
          <a:prstGeom prst="rect">
            <a:avLst/>
          </a:prstGeom>
          <a:noFill/>
        </p:spPr>
      </p:pic>
      <p:pic>
        <p:nvPicPr>
          <p:cNvPr id="7170" name="Picture 2" descr="Machine generated alternative text:&#10;Data framework X &#10;Not secure usnconeboxaxl &#10;Finance and Operations &#10;Save Options p &#10;AX : OPERATIONS &#10;Data import/export framework parameters &#10;General &#10;Entity settings &#10;Bring your own database &#10;Flat file compatibility options &#10;XML file format compatibility &#10;Advanced entity configuration settings &#10;DATA IMPORT/EXPORT FRAMEWORK REQUIRES ENTITY UST IS UP-TO-DATE. CLICK BUTTON BELOW TO REFRESH &#10;Refresh entity list &#10;CONFIGURE PROCESSING OPTIONS FOR ENTITIES TO OPTIMIZE DATA IMPORT/EXPORT OPERATIONS &#10;Configure entity execution parameters &#10;p Search for a page &#10;The entity list is being refreshed. You may &#10;continue your work while this happens. &#10;The completion status of this operation &#10;can be found in the message center. ">
            <a:extLst>
              <a:ext uri="{FF2B5EF4-FFF2-40B4-BE49-F238E27FC236}">
                <a16:creationId xmlns:a16="http://schemas.microsoft.com/office/drawing/2014/main" id="{5CAC55EA-1E7F-4DE9-AAFA-26B221E0BA75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97279" y="1921912"/>
            <a:ext cx="5001519" cy="2000607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153975516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5E4F1-D740-4B79-B28A-B6A22B142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Alternative refresh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2A4CFB-913C-466C-95AF-01533D7F95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GB" dirty="0"/>
              <a:t>class </a:t>
            </a:r>
            <a:r>
              <a:rPr lang="en-GB" dirty="0" err="1"/>
              <a:t>refreshCompositeEntities</a:t>
            </a:r>
            <a:endParaRPr lang="en-GB" dirty="0"/>
          </a:p>
          <a:p>
            <a:r>
              <a:rPr lang="en-GB" dirty="0"/>
              <a:t>{        </a:t>
            </a:r>
          </a:p>
          <a:p>
            <a:r>
              <a:rPr lang="en-GB" dirty="0"/>
              <a:t>    </a:t>
            </a:r>
            <a:r>
              <a:rPr lang="en-GB" i="1" dirty="0"/>
              <a:t>/// &lt;summary&gt;</a:t>
            </a:r>
            <a:endParaRPr lang="en-GB" dirty="0"/>
          </a:p>
          <a:p>
            <a:r>
              <a:rPr lang="en-GB" dirty="0"/>
              <a:t>    </a:t>
            </a:r>
            <a:r>
              <a:rPr lang="en-GB" i="1" dirty="0"/>
              <a:t>/// Runs the class with the specified arguments.</a:t>
            </a:r>
            <a:endParaRPr lang="en-GB" dirty="0"/>
          </a:p>
          <a:p>
            <a:r>
              <a:rPr lang="en-GB" dirty="0"/>
              <a:t>    </a:t>
            </a:r>
            <a:r>
              <a:rPr lang="en-GB" i="1" dirty="0"/>
              <a:t>/// &lt;/summary&gt;</a:t>
            </a:r>
            <a:endParaRPr lang="en-GB" dirty="0"/>
          </a:p>
          <a:p>
            <a:r>
              <a:rPr lang="en-GB" dirty="0"/>
              <a:t>    </a:t>
            </a:r>
            <a:r>
              <a:rPr lang="en-GB" i="1" dirty="0"/>
              <a:t>/// &lt;param name = "_</a:t>
            </a:r>
            <a:r>
              <a:rPr lang="en-GB" i="1" dirty="0" err="1"/>
              <a:t>args</a:t>
            </a:r>
            <a:r>
              <a:rPr lang="en-GB" i="1" dirty="0"/>
              <a:t>"&gt;The specified arguments.&lt;/param&gt;</a:t>
            </a:r>
            <a:endParaRPr lang="en-GB" dirty="0"/>
          </a:p>
          <a:p>
            <a:r>
              <a:rPr lang="en-GB" dirty="0"/>
              <a:t>    public static void main(</a:t>
            </a:r>
            <a:r>
              <a:rPr lang="en-GB" dirty="0" err="1"/>
              <a:t>Args</a:t>
            </a:r>
            <a:r>
              <a:rPr lang="en-GB" dirty="0"/>
              <a:t> _</a:t>
            </a:r>
            <a:r>
              <a:rPr lang="en-GB" dirty="0" err="1"/>
              <a:t>args</a:t>
            </a:r>
            <a:r>
              <a:rPr lang="en-GB" dirty="0"/>
              <a:t>)</a:t>
            </a:r>
          </a:p>
          <a:p>
            <a:r>
              <a:rPr lang="en-GB" dirty="0"/>
              <a:t>    {   </a:t>
            </a:r>
          </a:p>
          <a:p>
            <a:r>
              <a:rPr lang="en-GB" dirty="0"/>
              <a:t>        </a:t>
            </a:r>
            <a:r>
              <a:rPr lang="en-GB" dirty="0" err="1"/>
              <a:t>DMFDataPopulation</a:t>
            </a:r>
            <a:r>
              <a:rPr lang="en-GB" dirty="0"/>
              <a:t>::</a:t>
            </a:r>
            <a:r>
              <a:rPr lang="en-GB" dirty="0" err="1"/>
              <a:t>refreshCompositeEntityList</a:t>
            </a:r>
            <a:r>
              <a:rPr lang="en-GB" dirty="0"/>
              <a:t>();</a:t>
            </a:r>
          </a:p>
          <a:p>
            <a:r>
              <a:rPr lang="en-GB" dirty="0"/>
              <a:t>    }</a:t>
            </a:r>
          </a:p>
          <a:p>
            <a:endParaRPr lang="en-GB" dirty="0"/>
          </a:p>
          <a:p>
            <a:r>
              <a:rPr lang="en-GB" dirty="0"/>
              <a:t>}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61B168-66B6-49D4-9DEE-344E53714D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7859" y="2390775"/>
            <a:ext cx="4638675" cy="207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19771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C5534-37BF-4E22-BA57-57CE10D4D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060842"/>
          </a:xfrm>
        </p:spPr>
        <p:txBody>
          <a:bodyPr>
            <a:normAutofit/>
          </a:bodyPr>
          <a:lstStyle/>
          <a:p>
            <a:pPr algn="ctr"/>
            <a:r>
              <a:rPr lang="hu-HU" sz="8000" dirty="0">
                <a:solidFill>
                  <a:srgbClr val="FFC000"/>
                </a:solidFill>
              </a:rPr>
              <a:t>LESSONS LEARNED</a:t>
            </a:r>
            <a:endParaRPr lang="en-GB" sz="80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174439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833C19-B2E8-446F-9DE2-C870311FB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Lessons learned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557453-1B89-4622-AFFA-FE9317F8CC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 dirty="0"/>
          </a:p>
          <a:p>
            <a:r>
              <a:rPr lang="hu-HU" dirty="0"/>
              <a:t>„</a:t>
            </a:r>
            <a:r>
              <a:rPr lang="en-GB" dirty="0"/>
              <a:t>Given the large number of issues reported that end up being mitigated by </a:t>
            </a:r>
            <a:r>
              <a:rPr lang="en-GB" b="1" dirty="0"/>
              <a:t>cleaning up the execution history and staging table data </a:t>
            </a:r>
            <a:r>
              <a:rPr lang="en-GB" dirty="0"/>
              <a:t>and coupled with the fact that, the </a:t>
            </a:r>
            <a:r>
              <a:rPr lang="en-GB" b="1" dirty="0"/>
              <a:t>clean up jobs </a:t>
            </a:r>
            <a:r>
              <a:rPr lang="en-GB" dirty="0"/>
              <a:t>are not scheduled in most of the cases, we wanted to reach out and ask for your input on this topic.</a:t>
            </a:r>
            <a:r>
              <a:rPr lang="hu-HU" dirty="0"/>
              <a:t>” </a:t>
            </a:r>
          </a:p>
          <a:p>
            <a:r>
              <a:rPr lang="hu-HU" dirty="0"/>
              <a:t>Microsoft is working on improvement of the cleanup jobs based on experience of early adopters.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319570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C5534-37BF-4E22-BA57-57CE10D4D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060842"/>
          </a:xfrm>
        </p:spPr>
        <p:txBody>
          <a:bodyPr>
            <a:normAutofit/>
          </a:bodyPr>
          <a:lstStyle/>
          <a:p>
            <a:pPr algn="ctr"/>
            <a:r>
              <a:rPr lang="hu-HU" sz="8000" dirty="0">
                <a:solidFill>
                  <a:srgbClr val="FFC000"/>
                </a:solidFill>
              </a:rPr>
              <a:t>DATA ENTITY OVERVIEW</a:t>
            </a:r>
            <a:endParaRPr lang="en-GB" sz="80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908110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CB4E5F-3B39-456B-A1D4-D329DDFA073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1506583"/>
            <a:ext cx="12192000" cy="5972854"/>
          </a:xfrm>
        </p:spPr>
        <p:txBody>
          <a:bodyPr/>
          <a:lstStyle/>
          <a:p>
            <a:r>
              <a:rPr lang="en-GB" sz="2000" b="1" dirty="0"/>
              <a:t>Job history clean up (</a:t>
            </a:r>
            <a:r>
              <a:rPr lang="hu-HU" sz="2000" b="1" dirty="0"/>
              <a:t>from </a:t>
            </a:r>
            <a:r>
              <a:rPr lang="en-GB" sz="2000" b="1" dirty="0"/>
              <a:t>Platform update 29)</a:t>
            </a:r>
          </a:p>
          <a:p>
            <a:r>
              <a:rPr lang="en-GB" sz="2000" dirty="0"/>
              <a:t>The job history clean-up functionality in data management must be used to schedule a periodic </a:t>
            </a:r>
            <a:r>
              <a:rPr lang="en-GB" sz="2000" dirty="0" err="1"/>
              <a:t>cleanup</a:t>
            </a:r>
            <a:r>
              <a:rPr lang="en-GB" sz="2000" dirty="0"/>
              <a:t> of the execution history. This functionality replaces the previous staging table clean-up functionality, which is now deprecated. The following tables will be cleaned up by the clean-up process.</a:t>
            </a:r>
          </a:p>
          <a:p>
            <a:r>
              <a:rPr lang="en-GB" sz="2000" dirty="0"/>
              <a:t>All staging tables</a:t>
            </a:r>
          </a:p>
          <a:p>
            <a:r>
              <a:rPr lang="en-GB" sz="2000" dirty="0"/>
              <a:t>DMFSTAGINGVALIDATIONLOG</a:t>
            </a:r>
          </a:p>
          <a:p>
            <a:r>
              <a:rPr lang="en-GB" sz="2000" dirty="0"/>
              <a:t>DMFSTAGINGEXECUTIONERRORS</a:t>
            </a:r>
          </a:p>
          <a:p>
            <a:r>
              <a:rPr lang="en-GB" sz="2000" dirty="0"/>
              <a:t>DMFSTAGINGLOGDETAIL</a:t>
            </a:r>
          </a:p>
          <a:p>
            <a:r>
              <a:rPr lang="en-GB" sz="2000" dirty="0"/>
              <a:t>DMFSTAGINGLOG</a:t>
            </a:r>
          </a:p>
          <a:p>
            <a:r>
              <a:rPr lang="en-GB" sz="2000" dirty="0"/>
              <a:t>DMFDEFINITIONGROUPEXECUTIONHISTORY</a:t>
            </a:r>
          </a:p>
          <a:p>
            <a:r>
              <a:rPr lang="en-GB" sz="2000" dirty="0"/>
              <a:t>DMFEXECUTION</a:t>
            </a:r>
          </a:p>
          <a:p>
            <a:r>
              <a:rPr lang="en-GB" sz="2000" dirty="0"/>
              <a:t>DMFDEFINITIONGROUPEXECUTION</a:t>
            </a:r>
          </a:p>
          <a:p>
            <a:r>
              <a:rPr lang="en-GB" sz="2000" dirty="0"/>
              <a:t>The functionality must be enabled in feature management and then can be accessed from </a:t>
            </a:r>
            <a:br>
              <a:rPr lang="hu-HU" sz="2000" dirty="0"/>
            </a:br>
            <a:r>
              <a:rPr lang="en-GB" sz="2000" b="1" dirty="0"/>
              <a:t>Data management &gt; Job history </a:t>
            </a:r>
            <a:r>
              <a:rPr lang="en-GB" sz="2000" b="1" dirty="0" err="1"/>
              <a:t>cleanup</a:t>
            </a:r>
            <a:r>
              <a:rPr lang="en-GB" dirty="0"/>
              <a:t>.</a:t>
            </a:r>
          </a:p>
          <a:p>
            <a:endParaRPr lang="en-US" sz="2353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29CEB14-14D2-462D-9854-B0DFC65704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141458"/>
          </a:xfrm>
        </p:spPr>
        <p:txBody>
          <a:bodyPr>
            <a:normAutofit/>
          </a:bodyPr>
          <a:lstStyle/>
          <a:p>
            <a:r>
              <a:rPr lang="hu-HU" dirty="0"/>
              <a:t>Lessons learned – data cleanup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3C1320A-CD1A-4405-9F88-EE4836E12C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8619" y="2785376"/>
            <a:ext cx="5299976" cy="2776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616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CB4E5F-3B39-456B-A1D4-D329DDFA073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17540" y="1785554"/>
            <a:ext cx="11199760" cy="3142783"/>
          </a:xfrm>
        </p:spPr>
        <p:txBody>
          <a:bodyPr/>
          <a:lstStyle/>
          <a:p>
            <a:r>
              <a:rPr lang="en-US" sz="2353" dirty="0">
                <a:hlinkClick r:id="rId3"/>
              </a:rPr>
              <a:t>http://daxvisionerp.com/data-entity-export-error-azure-storage-emulator-issue/</a:t>
            </a:r>
            <a:endParaRPr lang="hu-HU" sz="2353" dirty="0"/>
          </a:p>
          <a:p>
            <a:r>
              <a:rPr lang="hu-HU" sz="2353" dirty="0">
                <a:hlinkClick r:id="rId4"/>
              </a:rPr>
              <a:t>http://daxvisionerp.com/data-entity-errors/</a:t>
            </a:r>
            <a:endParaRPr lang="hu-HU" sz="2353" dirty="0"/>
          </a:p>
          <a:p>
            <a:r>
              <a:rPr lang="hu-HU" sz="2353" dirty="0"/>
              <a:t>Notexists join not accepted in data entity datasourcen</a:t>
            </a:r>
          </a:p>
          <a:p>
            <a:r>
              <a:rPr lang="hu-HU" sz="2353" dirty="0"/>
              <a:t>Composite entity can only do full push</a:t>
            </a:r>
          </a:p>
          <a:p>
            <a:r>
              <a:rPr lang="en-GB" sz="2353" dirty="0"/>
              <a:t>Data entity not shown in Data entities list</a:t>
            </a:r>
            <a:r>
              <a:rPr lang="hu-HU" sz="2353" dirty="0"/>
              <a:t> – label issue</a:t>
            </a:r>
          </a:p>
          <a:p>
            <a:endParaRPr lang="hu-HU" sz="2353" dirty="0"/>
          </a:p>
          <a:p>
            <a:endParaRPr lang="en-US" sz="2353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29CEB14-14D2-462D-9854-B0DFC6570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dirty="0"/>
              <a:t>Lessons learned</a:t>
            </a:r>
          </a:p>
        </p:txBody>
      </p:sp>
    </p:spTree>
    <p:extLst>
      <p:ext uri="{BB962C8B-B14F-4D97-AF65-F5344CB8AC3E}">
        <p14:creationId xmlns:p14="http://schemas.microsoft.com/office/powerpoint/2010/main" val="432749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7461963-AA0B-4A84-8F31-F1FC0D9081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6891"/>
            <a:ext cx="8783511" cy="5292629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0A3EDFE-F478-49C8-AD1C-A7FF8D63D60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891450" y="1593669"/>
            <a:ext cx="3025849" cy="3350533"/>
          </a:xfrm>
        </p:spPr>
        <p:txBody>
          <a:bodyPr/>
          <a:lstStyle/>
          <a:p>
            <a:r>
              <a:rPr lang="hu-HU" dirty="0"/>
              <a:t>„</a:t>
            </a:r>
            <a:r>
              <a:rPr lang="en-GB" dirty="0"/>
              <a:t>Cannot create a record in Entity (</a:t>
            </a:r>
            <a:r>
              <a:rPr lang="en-GB" dirty="0" err="1"/>
              <a:t>DMFEntity</a:t>
            </a:r>
            <a:r>
              <a:rPr lang="en-GB" dirty="0"/>
              <a:t>)</a:t>
            </a:r>
            <a:r>
              <a:rPr lang="hu-HU" dirty="0"/>
              <a:t>” </a:t>
            </a:r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1483E2A-D503-42BF-A24B-75B73B86FE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r>
              <a:rPr lang="hu-HU" dirty="0"/>
              <a:t>Lessons learned – build project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74131475"/>
      </p:ext>
    </p:extLst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69CE590-5245-4624-99BD-9CD32D89F5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3518" y="585216"/>
            <a:ext cx="8780282" cy="630842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hu-HU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Lessons learned</a:t>
            </a:r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- </a:t>
            </a:r>
            <a:r>
              <a:rPr lang="en-US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IsPrimary</a:t>
            </a:r>
            <a:endParaRPr lang="en-US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9CB4333-B3B1-48B7-B352-1B04B98BC4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988808" y="1461155"/>
            <a:ext cx="3364992" cy="4683613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hu-HU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„</a:t>
            </a:r>
            <a:r>
              <a: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Local variable named ‚is</a:t>
            </a:r>
            <a:r>
              <a:rPr lang="hu-HU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</a:t>
            </a:r>
            <a:r>
              <a:rPr lang="en-US" sz="24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rimary</a:t>
            </a:r>
            <a:r>
              <a: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’</a:t>
            </a:r>
            <a:r>
              <a:rPr lang="hu-HU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cannot be declared in this scope because it would give a different meaning to ‚IsPrimary’, which is already used in parent or current scope to define something else.”</a:t>
            </a:r>
            <a:endParaRPr lang="en-US" sz="24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13CC1B62-E265-44F1-B4B0-382258A3DD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4172" y="1571741"/>
            <a:ext cx="6848856" cy="3595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0558113"/>
      </p:ext>
    </p:extLst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6EEFAF1-CC29-4634-A09B-42C39264C3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23392"/>
            <a:ext cx="3363974" cy="1607060"/>
          </a:xfrm>
          <a:noFill/>
          <a:ln w="19050">
            <a:solidFill>
              <a:schemeClr val="tx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sz="2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„The record already </a:t>
            </a:r>
            <a:r>
              <a:rPr lang="en-US" sz="26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exisits</a:t>
            </a:r>
            <a:r>
              <a:rPr lang="en-US" sz="2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” error </a:t>
            </a:r>
            <a:r>
              <a:rPr lang="hu-HU" sz="2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when exporting </a:t>
            </a:r>
            <a:r>
              <a:rPr lang="en-US" sz="2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composite 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114E6A2-68EB-4F2C-B354-B133ECA3E76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43468" y="2638043"/>
            <a:ext cx="3363974" cy="341562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 dirty="0"/>
              <a:t>cluster &amp; staging index?</a:t>
            </a:r>
          </a:p>
          <a:p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557B67-0CC3-4C7C-BB0F-9A8A4E6A29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9423" y="643467"/>
            <a:ext cx="4747449" cy="5410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4209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C5534-37BF-4E22-BA57-57CE10D4D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060842"/>
          </a:xfrm>
        </p:spPr>
        <p:txBody>
          <a:bodyPr>
            <a:normAutofit/>
          </a:bodyPr>
          <a:lstStyle/>
          <a:p>
            <a:pPr algn="ctr"/>
            <a:r>
              <a:rPr lang="hu-HU" sz="8000" dirty="0">
                <a:solidFill>
                  <a:srgbClr val="FFC000"/>
                </a:solidFill>
              </a:rPr>
              <a:t>AZURE DATA LAKE</a:t>
            </a:r>
            <a:endParaRPr lang="en-GB" sz="80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821958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C8DCD6-4052-4106-82DD-B9D38F708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/>
              <a:t>Aggregate measures and aggregate dimensions</a:t>
            </a:r>
            <a:endParaRPr lang="en-GB" b="1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0629B3F-A1F9-4A04-BC3E-E904D67A47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2337" y="1690688"/>
            <a:ext cx="3912912" cy="37220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5D1680C-3F67-4096-A670-94CE8CFD95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6272" y="1563213"/>
            <a:ext cx="3895725" cy="470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8520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E24675-BBEB-4D4E-AE51-676AB60FFD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Entity store</a:t>
            </a:r>
            <a:endParaRPr lang="en-GB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B22D62A-6334-4D40-BE38-079100CD88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5979" y="1481239"/>
            <a:ext cx="5750021" cy="5342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66630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096641-C77E-4F56-8761-1FEBFB42C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Make entity store available as a Data Lake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A2D0D6-D261-4E12-BC72-C000C8C38F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hlinkClick r:id="rId2"/>
              </a:rPr>
              <a:t>https://docs.microsoft.com/en-us/dynamics365/fin-ops-core/dev-itpro/data-entities/entity-store-data-lake</a:t>
            </a:r>
            <a:endParaRPr lang="hu-HU" dirty="0"/>
          </a:p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51F68E-44C5-4576-99EF-C90B682EE3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146" y="2644528"/>
            <a:ext cx="6458692" cy="421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95698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D269F-004D-4D24-9DEF-2211CDE29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Data Lake - csv</a:t>
            </a:r>
            <a:endParaRPr lang="en-GB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A3F9D43-E416-40F7-9148-1D87CA6ECF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06371" y="1825625"/>
            <a:ext cx="757925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2088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3E4C3-BFCB-414F-9C25-36646A4DEA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hu-HU"/>
              <a:t>Services and integration</a:t>
            </a:r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CC61DAC-42C4-4190-A2BA-C24D2F16D406}"/>
              </a:ext>
            </a:extLst>
          </p:cNvPr>
          <p:cNvSpPr/>
          <p:nvPr/>
        </p:nvSpPr>
        <p:spPr>
          <a:xfrm>
            <a:off x="8993957" y="2885630"/>
            <a:ext cx="3198044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hu-HU" dirty="0"/>
              <a:t>+ Azure Data Lake storage gen2!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B1F4CF-B251-439E-B27A-EC3139CD1A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endParaRPr lang="en-GB" dirty="0"/>
          </a:p>
        </p:txBody>
      </p:sp>
      <p:pic>
        <p:nvPicPr>
          <p:cNvPr id="6" name="Picture 2" descr="Machine generated alternative text:&#10;Service and Integrations Overview &#10;SOAP &#10;(HTTPS/XML) &#10;X ++ Class &#10;REST &#10;(HTTP/JSON) &#10;Odata &#10;(HTTPS/JSON/XML) &#10;File Upload &#10;Application Server (AOS) &#10;Data Import/Export Framework (DIXF) &#10;Data &#10;Transform &#10;Validation &#10;Mapping &#10;Staging &#10;Asynchronous high volume &#10;interface &#10;Date Entity (simplified projection of schema) &#10;X++ Class &#10;Relational &#10;Table(s) &#10;Query &#10;Azure SQL Database &#10;Aggregate &#10;Query &#10;SSAS &#10;Cuin ">
            <a:extLst>
              <a:ext uri="{FF2B5EF4-FFF2-40B4-BE49-F238E27FC236}">
                <a16:creationId xmlns:a16="http://schemas.microsoft.com/office/drawing/2014/main" id="{8B745B5B-0AE9-47FA-92D3-674648185E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337" y="1367747"/>
            <a:ext cx="8283619" cy="4470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4258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AF027-D27E-42A0-A05B-393882B19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Data Lake – model.json</a:t>
            </a:r>
            <a:endParaRPr lang="en-GB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6FA93D5E-27B8-4090-8332-53F781279B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110" y="1338736"/>
            <a:ext cx="730315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42296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09E17A-4823-44C7-A580-24CA8B5E42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/>
              <a:t>CSV files and Model.json</a:t>
            </a:r>
            <a:endParaRPr lang="en-GB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FDD4378-11E6-4D2D-A978-F79593A149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91841"/>
            <a:ext cx="5553075" cy="544814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AFA2E91-7A39-491C-B3BC-5AF1EA121A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1275" y="0"/>
            <a:ext cx="3127316" cy="6858000"/>
          </a:xfrm>
          <a:prstGeom prst="rect">
            <a:avLst/>
          </a:prstGeo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E859FD-DAB6-447C-A7C0-9610C1FC59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8127040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4F5DA-161A-4EA6-AACD-DACBD9EC3D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What have I talked about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77DEB1-DDB0-475E-9075-DD7ABE84E9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hu-HU" dirty="0"/>
              <a:t>Data entity overview</a:t>
            </a:r>
          </a:p>
          <a:p>
            <a:pPr lvl="1"/>
            <a:r>
              <a:rPr lang="hu-HU" dirty="0"/>
              <a:t>Entity demo</a:t>
            </a:r>
          </a:p>
          <a:p>
            <a:pPr lvl="1"/>
            <a:r>
              <a:rPr lang="hu-HU" dirty="0"/>
              <a:t>Data management</a:t>
            </a:r>
          </a:p>
          <a:p>
            <a:pPr lvl="1"/>
            <a:r>
              <a:rPr lang="hu-HU" dirty="0"/>
              <a:t>OData</a:t>
            </a:r>
          </a:p>
          <a:p>
            <a:pPr lvl="1"/>
            <a:r>
              <a:rPr lang="hu-HU" dirty="0"/>
              <a:t>Composite data entity </a:t>
            </a:r>
          </a:p>
          <a:p>
            <a:pPr lvl="1"/>
            <a:r>
              <a:rPr lang="hu-HU" dirty="0"/>
              <a:t>Lessons learned</a:t>
            </a:r>
          </a:p>
          <a:p>
            <a:pPr lvl="1"/>
            <a:r>
              <a:rPr lang="hu-HU" dirty="0"/>
              <a:t>Azure Data Lake</a:t>
            </a:r>
          </a:p>
          <a:p>
            <a:pPr marL="457200" lvl="1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95910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EC101-AC5C-47E1-A04E-A3AF1511FE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Thank you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0CF816-6B2A-4A6F-9146-49442ACA0A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hu-HU" dirty="0"/>
              <a:t>Peter Prokopecz</a:t>
            </a:r>
          </a:p>
          <a:p>
            <a:pPr marL="0" indent="0">
              <a:buNone/>
            </a:pPr>
            <a:r>
              <a:rPr lang="hu-HU" dirty="0">
                <a:hlinkClick r:id="rId2"/>
              </a:rPr>
              <a:t>info@daxvisionerp.com</a:t>
            </a:r>
            <a:endParaRPr lang="hu-HU" dirty="0"/>
          </a:p>
          <a:p>
            <a:pPr marL="0" indent="0">
              <a:buNone/>
            </a:pPr>
            <a:r>
              <a:rPr lang="hu-HU" dirty="0"/>
              <a:t>DAXVision ERP Consulting Kft.</a:t>
            </a:r>
          </a:p>
          <a:p>
            <a:pPr marL="0" indent="0">
              <a:buNone/>
            </a:pPr>
            <a:r>
              <a:rPr lang="hu-HU" dirty="0">
                <a:hlinkClick r:id="rId3"/>
              </a:rPr>
              <a:t>http://www.daxvisionerp.com/</a:t>
            </a:r>
            <a:endParaRPr lang="hu-HU" dirty="0"/>
          </a:p>
          <a:p>
            <a:pPr marL="0" indent="0">
              <a:buNone/>
            </a:pPr>
            <a:endParaRPr lang="hu-HU" dirty="0"/>
          </a:p>
          <a:p>
            <a:pPr marL="0" indent="0">
              <a:buNone/>
            </a:pPr>
            <a:r>
              <a:rPr lang="en-GB" dirty="0">
                <a:hlinkClick r:id="rId4"/>
              </a:rPr>
              <a:t>https://www.linkedin.com/in/peter-prokopecz/</a:t>
            </a:r>
            <a:endParaRPr lang="hu-HU" dirty="0"/>
          </a:p>
          <a:p>
            <a:pPr marL="0" indent="0">
              <a:buNone/>
            </a:pP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230342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CB4E5F-3B39-456B-A1D4-D329DDFA073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17540" y="1785554"/>
            <a:ext cx="2873449" cy="4459298"/>
          </a:xfrm>
        </p:spPr>
        <p:txBody>
          <a:bodyPr/>
          <a:lstStyle/>
          <a:p>
            <a:r>
              <a:rPr lang="it-IT" sz="2400" dirty="0"/>
              <a:t>DMF-&gt;DIXF-&gt;D365 Data Entity</a:t>
            </a:r>
          </a:p>
          <a:p>
            <a:r>
              <a:rPr lang="en-GB" sz="2400" dirty="0">
                <a:hlinkClick r:id="rId3"/>
              </a:rPr>
              <a:t>http://daxvisionerp.com/call-ax-data-entity-from-postman/</a:t>
            </a:r>
            <a:endParaRPr lang="hu-HU" sz="2400" dirty="0"/>
          </a:p>
          <a:p>
            <a:r>
              <a:rPr lang="en-GB" sz="2400" dirty="0">
                <a:hlinkClick r:id="rId4"/>
              </a:rPr>
              <a:t>http://daxvisionerp.com/excels-query-from-odata-feed-to-access-your-data-entity/</a:t>
            </a:r>
            <a:endParaRPr lang="hu-HU" sz="2400" dirty="0"/>
          </a:p>
          <a:p>
            <a:endParaRPr lang="en-US" sz="2353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29CEB14-14D2-462D-9854-B0DFC6570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dirty="0"/>
              <a:t>Data entity overview</a:t>
            </a:r>
            <a:br>
              <a:rPr lang="hu-HU" dirty="0"/>
            </a:br>
            <a:endParaRPr lang="hu-HU" dirty="0"/>
          </a:p>
        </p:txBody>
      </p:sp>
      <p:pic>
        <p:nvPicPr>
          <p:cNvPr id="5" name="Picture 4" descr="Over1">
            <a:extLst>
              <a:ext uri="{FF2B5EF4-FFF2-40B4-BE49-F238E27FC236}">
                <a16:creationId xmlns:a16="http://schemas.microsoft.com/office/drawing/2014/main" id="{2F738B62-C26A-4B85-BC24-4EEC82D17B21}"/>
              </a:ext>
            </a:extLst>
          </p:cNvPr>
          <p:cNvPicPr>
            <a:picLocks noGrp="1" noChangeAspect="1" noChangeArrowheads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71" t="7183" r="5057" b="5063"/>
          <a:stretch/>
        </p:blipFill>
        <p:spPr bwMode="auto">
          <a:xfrm>
            <a:off x="3590989" y="1323929"/>
            <a:ext cx="6969080" cy="5003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8869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32FD50D0-1315-48C4-BB87-7646B049A0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A83E95F-11F0-4EF3-B911-EC4A265F08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09710" y="635715"/>
            <a:ext cx="11142208" cy="2482136"/>
            <a:chOff x="409710" y="635715"/>
            <a:chExt cx="11142208" cy="2482136"/>
          </a:xfrm>
        </p:grpSpPr>
        <p:sp>
          <p:nvSpPr>
            <p:cNvPr id="16" name="Freeform 44">
              <a:extLst>
                <a:ext uri="{FF2B5EF4-FFF2-40B4-BE49-F238E27FC236}">
                  <a16:creationId xmlns:a16="http://schemas.microsoft.com/office/drawing/2014/main" id="{4A5621C8-F0D7-4928-9BC5-B15B318AF6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23203" y="635716"/>
              <a:ext cx="328612" cy="1742360"/>
            </a:xfrm>
            <a:custGeom>
              <a:avLst/>
              <a:gdLst>
                <a:gd name="T0" fmla="*/ 207 w 207"/>
                <a:gd name="T1" fmla="*/ 987 h 1114"/>
                <a:gd name="T2" fmla="*/ 0 w 207"/>
                <a:gd name="T3" fmla="*/ 1114 h 1114"/>
                <a:gd name="T4" fmla="*/ 0 w 207"/>
                <a:gd name="T5" fmla="*/ 127 h 1114"/>
                <a:gd name="T6" fmla="*/ 207 w 207"/>
                <a:gd name="T7" fmla="*/ 0 h 1114"/>
                <a:gd name="T8" fmla="*/ 207 w 207"/>
                <a:gd name="T9" fmla="*/ 987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1114">
                  <a:moveTo>
                    <a:pt x="207" y="987"/>
                  </a:moveTo>
                  <a:lnTo>
                    <a:pt x="0" y="1114"/>
                  </a:lnTo>
                  <a:lnTo>
                    <a:pt x="0" y="127"/>
                  </a:lnTo>
                  <a:lnTo>
                    <a:pt x="207" y="0"/>
                  </a:lnTo>
                  <a:lnTo>
                    <a:pt x="207" y="987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45">
              <a:extLst>
                <a:ext uri="{FF2B5EF4-FFF2-40B4-BE49-F238E27FC236}">
                  <a16:creationId xmlns:a16="http://schemas.microsoft.com/office/drawing/2014/main" id="{3F55EE6D-8E4E-47F0-B7BC-D45AECE433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1022350"/>
              <a:ext cx="709612" cy="2095501"/>
            </a:xfrm>
            <a:custGeom>
              <a:avLst/>
              <a:gdLst>
                <a:gd name="T0" fmla="*/ 447 w 447"/>
                <a:gd name="T1" fmla="*/ 1363 h 1363"/>
                <a:gd name="T2" fmla="*/ 0 w 447"/>
                <a:gd name="T3" fmla="*/ 987 h 1363"/>
                <a:gd name="T4" fmla="*/ 0 w 447"/>
                <a:gd name="T5" fmla="*/ 0 h 1363"/>
                <a:gd name="T6" fmla="*/ 447 w 447"/>
                <a:gd name="T7" fmla="*/ 376 h 1363"/>
                <a:gd name="T8" fmla="*/ 447 w 447"/>
                <a:gd name="T9" fmla="*/ 1363 h 1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7" h="1363">
                  <a:moveTo>
                    <a:pt x="447" y="1363"/>
                  </a:moveTo>
                  <a:lnTo>
                    <a:pt x="0" y="987"/>
                  </a:lnTo>
                  <a:lnTo>
                    <a:pt x="0" y="0"/>
                  </a:lnTo>
                  <a:lnTo>
                    <a:pt x="447" y="376"/>
                  </a:lnTo>
                  <a:lnTo>
                    <a:pt x="447" y="1363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46">
              <a:extLst>
                <a:ext uri="{FF2B5EF4-FFF2-40B4-BE49-F238E27FC236}">
                  <a16:creationId xmlns:a16="http://schemas.microsoft.com/office/drawing/2014/main" id="{C2EC5D6B-2D05-4DDF-9E09-8814EA4921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837744"/>
              <a:ext cx="403225" cy="1705431"/>
            </a:xfrm>
            <a:custGeom>
              <a:avLst/>
              <a:gdLst>
                <a:gd name="T0" fmla="*/ 254 w 254"/>
                <a:gd name="T1" fmla="*/ 987 h 1109"/>
                <a:gd name="T2" fmla="*/ 0 w 254"/>
                <a:gd name="T3" fmla="*/ 1109 h 1109"/>
                <a:gd name="T4" fmla="*/ 0 w 254"/>
                <a:gd name="T5" fmla="*/ 119 h 1109"/>
                <a:gd name="T6" fmla="*/ 254 w 254"/>
                <a:gd name="T7" fmla="*/ 0 h 1109"/>
                <a:gd name="T8" fmla="*/ 254 w 254"/>
                <a:gd name="T9" fmla="*/ 987 h 1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4" h="1109">
                  <a:moveTo>
                    <a:pt x="254" y="987"/>
                  </a:moveTo>
                  <a:lnTo>
                    <a:pt x="0" y="1109"/>
                  </a:lnTo>
                  <a:lnTo>
                    <a:pt x="0" y="119"/>
                  </a:lnTo>
                  <a:lnTo>
                    <a:pt x="254" y="0"/>
                  </a:lnTo>
                  <a:lnTo>
                    <a:pt x="254" y="98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47">
              <a:extLst>
                <a:ext uri="{FF2B5EF4-FFF2-40B4-BE49-F238E27FC236}">
                  <a16:creationId xmlns:a16="http://schemas.microsoft.com/office/drawing/2014/main" id="{F7890FC4-3706-4665-B92A-D379824140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660" y="640894"/>
              <a:ext cx="168275" cy="1713195"/>
            </a:xfrm>
            <a:custGeom>
              <a:avLst/>
              <a:gdLst>
                <a:gd name="T0" fmla="*/ 106 w 106"/>
                <a:gd name="T1" fmla="*/ 1114 h 1114"/>
                <a:gd name="T2" fmla="*/ 0 w 106"/>
                <a:gd name="T3" fmla="*/ 1005 h 1114"/>
                <a:gd name="T4" fmla="*/ 0 w 106"/>
                <a:gd name="T5" fmla="*/ 0 h 1114"/>
                <a:gd name="T6" fmla="*/ 106 w 106"/>
                <a:gd name="T7" fmla="*/ 110 h 1114"/>
                <a:gd name="T8" fmla="*/ 106 w 106"/>
                <a:gd name="T9" fmla="*/ 1114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1114">
                  <a:moveTo>
                    <a:pt x="106" y="1114"/>
                  </a:moveTo>
                  <a:lnTo>
                    <a:pt x="0" y="1005"/>
                  </a:lnTo>
                  <a:lnTo>
                    <a:pt x="0" y="0"/>
                  </a:lnTo>
                  <a:lnTo>
                    <a:pt x="106" y="110"/>
                  </a:lnTo>
                  <a:lnTo>
                    <a:pt x="106" y="111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B29EAEC-4EE8-4823-BBB4-9012708C82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055" y="635715"/>
              <a:ext cx="10907863" cy="154145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A29CEB14-14D2-462D-9854-B0DFC65704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7280" y="759805"/>
            <a:ext cx="1030652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Data entity </a:t>
            </a:r>
            <a:r>
              <a:rPr lang="hu-HU" sz="4000" dirty="0">
                <a:solidFill>
                  <a:srgbClr val="FFFFFF"/>
                </a:solidFill>
              </a:rPr>
              <a:t>overview</a:t>
            </a:r>
            <a:endParaRPr lang="en-US" sz="4000" dirty="0">
              <a:solidFill>
                <a:srgbClr val="FFFFFF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CB4E5F-3B39-456B-A1D4-D329DDFA073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0629" y="2543175"/>
            <a:ext cx="4833257" cy="336384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/>
            <a:r>
              <a:rPr lang="hu-HU" sz="2000" dirty="0"/>
              <a:t>Normalization</a:t>
            </a:r>
            <a:r>
              <a:rPr lang="en-US" sz="2000" dirty="0"/>
              <a:t> – </a:t>
            </a:r>
            <a:r>
              <a:rPr lang="en-US" sz="2000" dirty="0" err="1"/>
              <a:t>Redundanc</a:t>
            </a:r>
            <a:r>
              <a:rPr lang="hu-HU" sz="2000" dirty="0"/>
              <a:t>y/dependency</a:t>
            </a:r>
          </a:p>
          <a:p>
            <a:pPr marL="0"/>
            <a:r>
              <a:rPr lang="hu-HU" sz="2000" dirty="0"/>
              <a:t>I NF-&gt; II NF -&gt; II NF structured process</a:t>
            </a:r>
          </a:p>
        </p:txBody>
      </p:sp>
      <p:pic>
        <p:nvPicPr>
          <p:cNvPr id="7" name="Picture 6" descr="Over2">
            <a:extLst>
              <a:ext uri="{FF2B5EF4-FFF2-40B4-BE49-F238E27FC236}">
                <a16:creationId xmlns:a16="http://schemas.microsoft.com/office/drawing/2014/main" id="{021B2055-E96D-410D-9D56-0C5EA2DD392E}"/>
              </a:ext>
            </a:extLst>
          </p:cNvPr>
          <p:cNvPicPr>
            <a:picLocks noGrp="1"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65263" y="2576058"/>
            <a:ext cx="3840854" cy="3685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DD456AC-66AC-4CD7-81A8-49F4AB0F71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67" r="43340" b="14691"/>
          <a:stretch/>
        </p:blipFill>
        <p:spPr bwMode="auto">
          <a:xfrm>
            <a:off x="8547296" y="2177172"/>
            <a:ext cx="2675804" cy="4628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6752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45B1D5C-0827-4AF0-8186-11FC5A8B8B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3E473A3-5FB7-4F2D-A09C-D6FE3CFEFF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7909" y="2023110"/>
            <a:ext cx="2469624" cy="28460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 sz="3700" dirty="0"/>
              <a:t>(Azure Data Lake!)</a:t>
            </a:r>
            <a:endParaRPr lang="en-US" sz="37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433973" y="-827233"/>
            <a:ext cx="1715478" cy="85834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2085" y="664308"/>
            <a:ext cx="8082632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2" descr="Machine generated alternative text:&#10;Data Entity Use Cases &#10;Data migration &#10;Business &#10;Intelligence ">
            <a:extLst>
              <a:ext uri="{FF2B5EF4-FFF2-40B4-BE49-F238E27FC236}">
                <a16:creationId xmlns:a16="http://schemas.microsoft.com/office/drawing/2014/main" id="{B15ED8FC-879A-4B4F-805C-7F0EA5882F5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1436"/>
          <a:stretch/>
        </p:blipFill>
        <p:spPr bwMode="auto">
          <a:xfrm>
            <a:off x="545238" y="858525"/>
            <a:ext cx="7608304" cy="5211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950447" y="3392097"/>
            <a:ext cx="1719072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259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616</TotalTime>
  <Words>1292</Words>
  <Application>Microsoft Office PowerPoint</Application>
  <PresentationFormat>Widescreen</PresentationFormat>
  <Paragraphs>217</Paragraphs>
  <Slides>63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67" baseType="lpstr">
      <vt:lpstr>Arial</vt:lpstr>
      <vt:lpstr>Calibri</vt:lpstr>
      <vt:lpstr>Calibri Light</vt:lpstr>
      <vt:lpstr>Office Theme</vt:lpstr>
      <vt:lpstr>PowerPoint Presentation</vt:lpstr>
      <vt:lpstr>Introduction to Data Entities</vt:lpstr>
      <vt:lpstr>Speaker Introduction</vt:lpstr>
      <vt:lpstr>Agenda</vt:lpstr>
      <vt:lpstr>DATA ENTITY OVERVIEW</vt:lpstr>
      <vt:lpstr>Services and integration</vt:lpstr>
      <vt:lpstr>Data entity overview </vt:lpstr>
      <vt:lpstr>Data entity overview</vt:lpstr>
      <vt:lpstr>(Azure Data Lake!)</vt:lpstr>
      <vt:lpstr>DATA MANAGEMENT</vt:lpstr>
      <vt:lpstr>Data management UI</vt:lpstr>
      <vt:lpstr>Vendor invoice automation</vt:lpstr>
      <vt:lpstr> Demo</vt:lpstr>
      <vt:lpstr>DATA ENTITY DEVELOPMENT</vt:lpstr>
      <vt:lpstr>Creating Data entities</vt:lpstr>
      <vt:lpstr>Data entity in AOT</vt:lpstr>
      <vt:lpstr>DEV </vt:lpstr>
      <vt:lpstr> Demo</vt:lpstr>
      <vt:lpstr>Unmapped field types</vt:lpstr>
      <vt:lpstr>Computed</vt:lpstr>
      <vt:lpstr> Demo</vt:lpstr>
      <vt:lpstr>Virtual field</vt:lpstr>
      <vt:lpstr>Method sequence</vt:lpstr>
      <vt:lpstr>ODATA</vt:lpstr>
      <vt:lpstr>Services and integration</vt:lpstr>
      <vt:lpstr>ODATA</vt:lpstr>
      <vt:lpstr> - $filter - $count - $orderby - $skip - $top - $expand - $select</vt:lpstr>
      <vt:lpstr>Odata query</vt:lpstr>
      <vt:lpstr> Demo</vt:lpstr>
      <vt:lpstr>Test OData</vt:lpstr>
      <vt:lpstr> Demo</vt:lpstr>
      <vt:lpstr>Update</vt:lpstr>
      <vt:lpstr>Delete</vt:lpstr>
      <vt:lpstr>Odata Enum</vt:lpstr>
      <vt:lpstr>Odata Action</vt:lpstr>
      <vt:lpstr>Odata action</vt:lpstr>
      <vt:lpstr>Odata action</vt:lpstr>
      <vt:lpstr>Odata action</vt:lpstr>
      <vt:lpstr>COMPOSITE DATA ENTITY</vt:lpstr>
      <vt:lpstr>Line entity: add relation to header</vt:lpstr>
      <vt:lpstr>Line staging: add relation (include system added 2 fields)</vt:lpstr>
      <vt:lpstr>Line and Header staging: add rowId fields and index</vt:lpstr>
      <vt:lpstr>Line and Header staging: add rowId fields and index</vt:lpstr>
      <vt:lpstr>Line and Header staging: add rowId fields and index</vt:lpstr>
      <vt:lpstr>Create composite entity with relation</vt:lpstr>
      <vt:lpstr>Refresh entity list</vt:lpstr>
      <vt:lpstr>Alternative refresh</vt:lpstr>
      <vt:lpstr>LESSONS LEARNED</vt:lpstr>
      <vt:lpstr>Lessons learned</vt:lpstr>
      <vt:lpstr>Lessons learned – data cleanup</vt:lpstr>
      <vt:lpstr>Lessons learned</vt:lpstr>
      <vt:lpstr>Lessons learned – build project</vt:lpstr>
      <vt:lpstr>Lessons learned - IsPrimary</vt:lpstr>
      <vt:lpstr>„The record already exisits” error when exporting composite </vt:lpstr>
      <vt:lpstr>AZURE DATA LAKE</vt:lpstr>
      <vt:lpstr>Aggregate measures and aggregate dimensions</vt:lpstr>
      <vt:lpstr>Entity store</vt:lpstr>
      <vt:lpstr>Make entity store available as a Data Lake</vt:lpstr>
      <vt:lpstr>Data Lake - csv</vt:lpstr>
      <vt:lpstr>Data Lake – model.json</vt:lpstr>
      <vt:lpstr>CSV files and Model.json</vt:lpstr>
      <vt:lpstr>What have I talked about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Microsoft Dynamics 365 Data entity</dc:title>
  <dc:creator>Peter Prokopecz</dc:creator>
  <cp:lastModifiedBy>Peter Prokopecz</cp:lastModifiedBy>
  <cp:revision>38</cp:revision>
  <dcterms:created xsi:type="dcterms:W3CDTF">2020-04-08T13:23:38Z</dcterms:created>
  <dcterms:modified xsi:type="dcterms:W3CDTF">2020-05-31T11:32:32Z</dcterms:modified>
</cp:coreProperties>
</file>